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Roboto Medium"/>
      <p:regular r:id="rId72"/>
      <p:bold r:id="rId73"/>
      <p:italic r:id="rId74"/>
      <p:boldItalic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6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edium-bold.fntdata"/><Relationship Id="rId72" Type="http://schemas.openxmlformats.org/officeDocument/2006/relationships/font" Target="fonts/RobotoMedium-regular.fntdata"/><Relationship Id="rId31" Type="http://schemas.openxmlformats.org/officeDocument/2006/relationships/slide" Target="slides/slide26.xml"/><Relationship Id="rId75" Type="http://schemas.openxmlformats.org/officeDocument/2006/relationships/font" Target="fonts/RobotoMedium-boldItalic.fntdata"/><Relationship Id="rId30" Type="http://schemas.openxmlformats.org/officeDocument/2006/relationships/slide" Target="slides/slide25.xml"/><Relationship Id="rId74" Type="http://schemas.openxmlformats.org/officeDocument/2006/relationships/font" Target="fonts/RobotoMedium-italic.fntdata"/><Relationship Id="rId33" Type="http://schemas.openxmlformats.org/officeDocument/2006/relationships/slide" Target="slides/slide28.xml"/><Relationship Id="rId77" Type="http://schemas.openxmlformats.org/officeDocument/2006/relationships/font" Target="fonts/RobotoLight-bold.fntdata"/><Relationship Id="rId32" Type="http://schemas.openxmlformats.org/officeDocument/2006/relationships/slide" Target="slides/slide27.xml"/><Relationship Id="rId76" Type="http://schemas.openxmlformats.org/officeDocument/2006/relationships/font" Target="fonts/RobotoLight-regular.fntdata"/><Relationship Id="rId35" Type="http://schemas.openxmlformats.org/officeDocument/2006/relationships/slide" Target="slides/slide30.xml"/><Relationship Id="rId79" Type="http://schemas.openxmlformats.org/officeDocument/2006/relationships/font" Target="fonts/RobotoLight-boldItalic.fntdata"/><Relationship Id="rId34" Type="http://schemas.openxmlformats.org/officeDocument/2006/relationships/slide" Target="slides/slide29.xml"/><Relationship Id="rId78" Type="http://schemas.openxmlformats.org/officeDocument/2006/relationships/font" Target="fonts/RobotoLight-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what-is-hibernat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what-is-hibernat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ladmihalcea.com/a-beginners-guide-to-jpa-hibernate-entity-state-transi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_Database_Connectivity#:~:text=Java%20Database%20Connectivity%20(JDBC)%20is,Edition%20platform%2C%20from%20Oracle%20Corporat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bject%E2%80%93relational_mapping"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9881611/whats-the-difference-between-jpa-and-hibernate" TargetMode="External"/><Relationship Id="rId3" Type="http://schemas.openxmlformats.org/officeDocument/2006/relationships/hyperlink" Target="https://stackoverflow.com/questions/27462185/jpa-vs-orm-vs-hibernate" TargetMode="External"/><Relationship Id="rId4" Type="http://schemas.openxmlformats.org/officeDocument/2006/relationships/hyperlink" Target="https://leanpub.com/high-performance-java-persistence/read#leanpub-auto-jpa-vs-hibernate" TargetMode="External"/><Relationship Id="rId5" Type="http://schemas.openxmlformats.org/officeDocument/2006/relationships/hyperlink" Target="https://dev.to/reytech-lesson/what-is-jpa-589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jpa.apache.org/builds/1.2.3/apache-openjpa/docs/jpa_overview_arch.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83a68f39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d83a68f39d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3bdf2c8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3bdf2c8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3d3185f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3d3185f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u="sng">
                <a:solidFill>
                  <a:schemeClr val="hlink"/>
                </a:solidFill>
                <a:hlinkClick r:id="rId2"/>
              </a:rPr>
              <a:t>https://www.educba.com/what-is-hibernate/</a:t>
            </a:r>
            <a:r>
              <a:rPr lang="vi"/>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3d85460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3d85460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u="sng">
                <a:solidFill>
                  <a:schemeClr val="hlink"/>
                </a:solidFill>
                <a:hlinkClick r:id="rId2"/>
              </a:rPr>
              <a:t>https://www.educba.com/what-is-hibernate/</a:t>
            </a:r>
            <a:r>
              <a:rPr lang="vi"/>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3d85460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3d85460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https://www.educba.com/what-is-hibernate/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3d3185f1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3d3185f1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3d3185f14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3d3185f14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ORM software must have a strategy for detecting which persistent objects have been modified by the application. -&gt; </a:t>
            </a:r>
            <a:r>
              <a:rPr b="1" lang="vi"/>
              <a:t>auto dirty check</a:t>
            </a:r>
            <a:endParaRPr b="1"/>
          </a:p>
          <a:p>
            <a:pPr indent="0" lvl="0" marL="0" rtl="0" algn="l">
              <a:spcBef>
                <a:spcPts val="0"/>
              </a:spcBef>
              <a:spcAft>
                <a:spcPts val="0"/>
              </a:spcAft>
              <a:buClr>
                <a:schemeClr val="dk1"/>
              </a:buClr>
              <a:buSzPts val="1100"/>
              <a:buFont typeface="Arial"/>
              <a:buNone/>
            </a:pPr>
            <a:r>
              <a:rPr lang="vi"/>
              <a:t>Modifications that have not yet been propagated to the db is considered dirty</a:t>
            </a:r>
            <a:endParaRPr/>
          </a:p>
          <a:p>
            <a:pPr indent="0" lvl="0" marL="0" rtl="0" algn="l">
              <a:spcBef>
                <a:spcPts val="0"/>
              </a:spcBef>
              <a:spcAft>
                <a:spcPts val="0"/>
              </a:spcAft>
              <a:buClr>
                <a:schemeClr val="dk1"/>
              </a:buClr>
              <a:buSzPts val="1100"/>
              <a:buFont typeface="Arial"/>
              <a:buNone/>
            </a:pPr>
            <a:r>
              <a:rPr b="1" lang="vi"/>
              <a:t>write-behind </a:t>
            </a:r>
            <a:r>
              <a:rPr lang="vi"/>
              <a:t>Hibernate propagates changes as late as possible -&gt; keep lock times in db as short as possible (avoid possible deadlock)</a:t>
            </a:r>
            <a:endParaRPr/>
          </a:p>
          <a:p>
            <a:pPr indent="0" lvl="0" marL="0" rtl="0" algn="l">
              <a:spcBef>
                <a:spcPts val="0"/>
              </a:spcBef>
              <a:spcAft>
                <a:spcPts val="0"/>
              </a:spcAft>
              <a:buClr>
                <a:schemeClr val="dk1"/>
              </a:buClr>
              <a:buSzPts val="1100"/>
              <a:buFont typeface="Arial"/>
              <a:buNone/>
            </a:pPr>
            <a:r>
              <a:t/>
            </a:r>
            <a:endParaRPr/>
          </a:p>
          <a:p>
            <a:pPr indent="-298450" lvl="0" marL="914400" marR="0" rtl="0" algn="l">
              <a:lnSpc>
                <a:spcPct val="150000"/>
              </a:lnSpc>
              <a:spcBef>
                <a:spcPts val="0"/>
              </a:spcBef>
              <a:spcAft>
                <a:spcPts val="0"/>
              </a:spcAft>
              <a:buClr>
                <a:schemeClr val="dk1"/>
              </a:buClr>
              <a:buSzPts val="1100"/>
              <a:buChar char="-"/>
            </a:pPr>
            <a:r>
              <a:rPr lang="vi">
                <a:solidFill>
                  <a:schemeClr val="dk1"/>
                </a:solidFill>
              </a:rPr>
              <a:t>Hibernate is told to load an object by primary key (a lookup by identifier), it can first check the persistence context for the current unit of work. If the entity is found there, no database hit occurs—this is a </a:t>
            </a:r>
            <a:r>
              <a:rPr b="1" lang="vi">
                <a:solidFill>
                  <a:schemeClr val="dk1"/>
                </a:solidFill>
              </a:rPr>
              <a:t>repeatable read</a:t>
            </a:r>
            <a:r>
              <a:rPr lang="vi">
                <a:solidFill>
                  <a:schemeClr val="dk1"/>
                </a:solidFill>
              </a:rPr>
              <a:t> for an application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3d854606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3d854606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vi"/>
              <a:t>(DEMO)</a:t>
            </a:r>
            <a:endParaRPr/>
          </a:p>
          <a:p>
            <a:pPr indent="-298450" lvl="0" marL="457200" rtl="0" algn="l">
              <a:spcBef>
                <a:spcPts val="0"/>
              </a:spcBef>
              <a:spcAft>
                <a:spcPts val="0"/>
              </a:spcAft>
              <a:buSzPts val="1100"/>
              <a:buChar char="-"/>
            </a:pPr>
            <a:r>
              <a:rPr lang="vi"/>
              <a:t>Objects instantiated using the new operator -&gt; not associated with any db, row. Transient entities exist in heap memory as normal Java objects. Hibernate does not manage transient entities or persist changes done on them. Non-transactional -&gt; Hibernate doesn’t provide rollback for transient objects</a:t>
            </a:r>
            <a:endParaRPr/>
          </a:p>
          <a:p>
            <a:pPr indent="-298450" lvl="0" marL="457200" rtl="0" algn="l">
              <a:spcBef>
                <a:spcPts val="0"/>
              </a:spcBef>
              <a:spcAft>
                <a:spcPts val="0"/>
              </a:spcAft>
              <a:buSzPts val="1100"/>
              <a:buChar char="-"/>
            </a:pPr>
            <a:r>
              <a:rPr lang="vi"/>
              <a:t>An entity instance associated with a persistence context and have a database identity. Changing to such entity would automatically be detected and propagated to the db during Session flush-time</a:t>
            </a:r>
            <a:endParaRPr/>
          </a:p>
          <a:p>
            <a:pPr indent="-298450" lvl="0" marL="457200" rtl="0" algn="l">
              <a:spcBef>
                <a:spcPts val="0"/>
              </a:spcBef>
              <a:spcAft>
                <a:spcPts val="0"/>
              </a:spcAft>
              <a:buSzPts val="1100"/>
              <a:buChar char="-"/>
            </a:pPr>
            <a:r>
              <a:rPr lang="vi"/>
              <a:t>a detached instance is an object that has been persistent, but its Session has been closed. It has a persistent identity and can have a corresponding row in the database. For detached instances, Hibernate does not guarantee the relationship between persistent identity and Java identity.</a:t>
            </a:r>
            <a:endParaRPr/>
          </a:p>
          <a:p>
            <a:pPr indent="-298450" lvl="0" marL="457200" rtl="0" algn="l">
              <a:spcBef>
                <a:spcPts val="0"/>
              </a:spcBef>
              <a:spcAft>
                <a:spcPts val="0"/>
              </a:spcAft>
              <a:buSzPts val="1100"/>
              <a:buChar char="-"/>
            </a:pPr>
            <a:r>
              <a:rPr lang="vi"/>
              <a:t>A removed entity is only scheduled for deletion and the actual database DELETE statement will be executed during Session flush-time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3d854606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3d854606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u="sng">
                <a:solidFill>
                  <a:schemeClr val="hlink"/>
                </a:solidFill>
                <a:hlinkClick r:id="rId2"/>
              </a:rPr>
              <a:t>https://vladmihalcea.com/a-beginners-guide-to-jpa-hibernate-entity-state-transitions/</a:t>
            </a:r>
            <a:r>
              <a:rPr lang="vi"/>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3d8546064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3d8546064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(DEMO)</a:t>
            </a:r>
            <a:endParaRPr/>
          </a:p>
          <a:p>
            <a:pPr indent="0" lvl="0" marL="0" rtl="0" algn="l">
              <a:spcBef>
                <a:spcPts val="0"/>
              </a:spcBef>
              <a:spcAft>
                <a:spcPts val="0"/>
              </a:spcAft>
              <a:buNone/>
            </a:pPr>
            <a:r>
              <a:rPr lang="vi"/>
              <a:t>Hibernate will create a proxy class during runtime and will override the getter method, so that it can go to your database and fetch the record once you invoke that method</a:t>
            </a:r>
            <a:endParaRPr/>
          </a:p>
          <a:p>
            <a:pPr indent="-298450" lvl="0" marL="914400" marR="0" rtl="0" algn="l">
              <a:lnSpc>
                <a:spcPct val="150000"/>
              </a:lnSpc>
              <a:spcBef>
                <a:spcPts val="0"/>
              </a:spcBef>
              <a:spcAft>
                <a:spcPts val="0"/>
              </a:spcAft>
              <a:buClr>
                <a:schemeClr val="dk1"/>
              </a:buClr>
              <a:buSzPts val="1100"/>
              <a:buChar char="-"/>
            </a:pPr>
            <a:r>
              <a:rPr lang="vi">
                <a:solidFill>
                  <a:schemeClr val="dk1"/>
                </a:solidFill>
              </a:rPr>
              <a:t>Note that call get() instead of load() you trigger a database hit and no proxy is returned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3d8546064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3d8546064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4d39bda4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4d39bda4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3d854606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3d854606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d02d5aa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d02d5a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3d8546064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3d8546064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3d8546064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3d8546064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Phạm vi lưu trữ đối tượng được mở rộng hơn trong L2 Cache, sang mức SessionFactory thay vì Session như L1 Cache.</a:t>
            </a:r>
            <a:endParaRPr/>
          </a:p>
          <a:p>
            <a:pPr indent="0" lvl="0" marL="0" rtl="0" algn="l">
              <a:spcBef>
                <a:spcPts val="0"/>
              </a:spcBef>
              <a:spcAft>
                <a:spcPts val="0"/>
              </a:spcAft>
              <a:buNone/>
            </a:pPr>
            <a:r>
              <a:rPr lang="vi"/>
              <a:t>After returning entity from L2 cache, cache data to L1 cache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3d8546064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3d8546064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3d8546064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3d8546064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 cache concurrency strategy defines the transaction isolation details for a particular item of data, whereas the cache provider represents the physical cache implementation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3d8546064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3d8546064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Hibernate also implements a cache for query resultsets that integrates closely with the second-level cache. This is an optional feature; it requires two additional physical cache regions that hold the cached query results and the timestamps when a table was last updated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3d8546064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3d8546064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1 - Nó phù hợp cho việc đọc và lưu cấu hình ứng dụng và các dữ liệu tĩnh khác không bao giờ được cập nhật.</a:t>
            </a:r>
            <a:endParaRPr/>
          </a:p>
          <a:p>
            <a:pPr indent="0" lvl="0" marL="0" rtl="0" algn="l">
              <a:spcBef>
                <a:spcPts val="0"/>
              </a:spcBef>
              <a:spcAft>
                <a:spcPts val="0"/>
              </a:spcAft>
              <a:buNone/>
            </a:pPr>
            <a:r>
              <a:rPr lang="vi"/>
              <a:t>2 - When a cached entity is updated, a soft lock is stored in the cache for that entity as well, which is released after the transaction is committed. All concurrent transactions that access soft-locked entries will fetch the corresponding data directly from database.</a:t>
            </a:r>
            <a:endParaRPr/>
          </a:p>
          <a:p>
            <a:pPr indent="0" lvl="0" marL="0" rtl="0" algn="l">
              <a:spcBef>
                <a:spcPts val="0"/>
              </a:spcBef>
              <a:spcAft>
                <a:spcPts val="0"/>
              </a:spcAft>
              <a:buNone/>
            </a:pPr>
            <a:r>
              <a:rPr lang="vi"/>
              <a:t>3 - if it is extremely unlikely that two transactions would try to update the same item simultaneously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3d8546064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3d8546064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3d8546064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3d8546064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3bdf2c8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3bdf2c8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595959"/>
              </a:buClr>
              <a:buSzPts val="1500"/>
              <a:buFont typeface="Roboto Light"/>
              <a:buChar char="-"/>
            </a:pPr>
            <a:r>
              <a:rPr lang="vi" u="sng">
                <a:solidFill>
                  <a:schemeClr val="hlink"/>
                </a:solidFill>
                <a:hlinkClick r:id="rId2"/>
              </a:rPr>
              <a:t>https://en.wikipedia.org/wiki/Java_Database_Connectivity#:~:text=Java%20Database%20Connectivity%20(JDBC)%20is,Edition%20platform%2C%20from%20Oracle%20Corporation</a:t>
            </a:r>
            <a:r>
              <a:rPr lang="vi"/>
              <a:t>.</a:t>
            </a:r>
            <a:endParaRPr/>
          </a:p>
          <a:p>
            <a:pPr indent="-387350" lvl="0" marL="457200" rtl="0" algn="l">
              <a:lnSpc>
                <a:spcPct val="150000"/>
              </a:lnSpc>
              <a:spcBef>
                <a:spcPts val="0"/>
              </a:spcBef>
              <a:spcAft>
                <a:spcPts val="0"/>
              </a:spcAft>
              <a:buClr>
                <a:srgbClr val="595959"/>
              </a:buClr>
              <a:buSzPts val="2500"/>
              <a:buFont typeface="Roboto"/>
              <a:buChar char="-"/>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3d3185f1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3d3185f1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3d3185f1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3d3185f1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3d3185f14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3d3185f14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3d3185f14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3d3185f14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3d3185f14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3d3185f14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3d3185f1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3d3185f1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3d3185f14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3d3185f14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3d3185f14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3d3185f14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consistent: </a:t>
            </a:r>
            <a:r>
              <a:rPr lang="vi" sz="1350">
                <a:solidFill>
                  <a:srgbClr val="242729"/>
                </a:solidFill>
                <a:highlight>
                  <a:srgbClr val="FFFFFF"/>
                </a:highlight>
              </a:rPr>
              <a:t>If a transaction is executed that violates the database's consistency rules, the entire transaction is rolled back, and the database is restored to a state consistent with those rules. On the other hand, if a transaction successfully executes, it takes the database from one state that is consistent with the rules to another state that is also consistent with the rules.</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rPr lang="vi" sz="1350">
                <a:solidFill>
                  <a:srgbClr val="242729"/>
                </a:solidFill>
                <a:highlight>
                  <a:srgbClr val="FFFFFF"/>
                </a:highlight>
              </a:rPr>
              <a:t>isolation: The isolation property does not ensure which transaction executes first—only that transactions will not interfere with each other.</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rPr lang="vi" sz="1350">
                <a:solidFill>
                  <a:srgbClr val="242729"/>
                </a:solidFill>
                <a:highlight>
                  <a:srgbClr val="FFFFFF"/>
                </a:highlight>
              </a:rPr>
              <a:t>durability: using database backups and transaction logs that facilitate the restoration of committed transactions despite any subsequent software or hardware failures</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rPr lang="vi" sz="1350">
                <a:solidFill>
                  <a:srgbClr val="242729"/>
                </a:solidFill>
                <a:highlight>
                  <a:srgbClr val="FFFFFF"/>
                </a:highlight>
              </a:rPr>
              <a:t>implement atom + dura: transaction detail is first written to a log that includes both redo and undo information</a:t>
            </a:r>
            <a:br>
              <a:rPr lang="vi" sz="1350">
                <a:solidFill>
                  <a:srgbClr val="242729"/>
                </a:solidFill>
                <a:highlight>
                  <a:srgbClr val="FFFFFF"/>
                </a:highlight>
              </a:rPr>
            </a:br>
            <a:endParaRPr sz="1350">
              <a:solidFill>
                <a:srgbClr val="242729"/>
              </a:solidFill>
              <a:highlight>
                <a:srgbClr val="FFFFFF"/>
              </a:highlight>
            </a:endParaRPr>
          </a:p>
          <a:p>
            <a:pPr indent="0" lvl="0" marL="0" rtl="0" algn="l">
              <a:spcBef>
                <a:spcPts val="0"/>
              </a:spcBef>
              <a:spcAft>
                <a:spcPts val="0"/>
              </a:spcAft>
              <a:buNone/>
            </a:pPr>
            <a:r>
              <a:rPr i="1" lang="vi" sz="1350">
                <a:solidFill>
                  <a:srgbClr val="242729"/>
                </a:solidFill>
                <a:highlight>
                  <a:srgbClr val="FFFFFF"/>
                </a:highlight>
              </a:rPr>
              <a:t>shadow-paging</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a:p>
            <a:pPr indent="0" lvl="0" marL="0" rtl="0" algn="l">
              <a:spcBef>
                <a:spcPts val="0"/>
              </a:spcBef>
              <a:spcAft>
                <a:spcPts val="0"/>
              </a:spcAft>
              <a:buNone/>
            </a:pPr>
            <a:r>
              <a:t/>
            </a:r>
            <a:endParaRPr sz="1350">
              <a:solidFill>
                <a:srgbClr val="242729"/>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3d3185f14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3d3185f14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3bdf2c8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3bdf2c8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3d3185f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3d3185f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JDBC API: connection từ application đến JDBC Driver Manager (Là các class để thực hiện connection)</a:t>
            </a:r>
            <a:endParaRPr/>
          </a:p>
          <a:p>
            <a:pPr indent="-298450" lvl="0" marL="457200" rtl="0" algn="l">
              <a:spcBef>
                <a:spcPts val="0"/>
              </a:spcBef>
              <a:spcAft>
                <a:spcPts val="0"/>
              </a:spcAft>
              <a:buSzPts val="1100"/>
              <a:buChar char="-"/>
            </a:pPr>
            <a:r>
              <a:rPr lang="vi"/>
              <a:t>JDBC Driver API: connection từ JDBC Driver Manager đến các JDBC Driver (Mỗi DB yêu cầu một Driver khác nhau)</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4099c04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4099c04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4099c04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4099c04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4c019552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4c019552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4099c049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4099c049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vi" sz="1350">
                <a:solidFill>
                  <a:schemeClr val="dk1"/>
                </a:solidFill>
                <a:highlight>
                  <a:srgbClr val="F5F5F5"/>
                </a:highlight>
                <a:latin typeface="Roboto"/>
                <a:ea typeface="Roboto"/>
                <a:cs typeface="Roboto"/>
                <a:sym typeface="Roboto"/>
              </a:rPr>
              <a:t>Các giao diện này được liên kết với một thực thể JPA. Mỗi kho lưu trữ JPA chỉ có thể thực hiện các hoạt động truy cập dữ liệu cho thực thể cụ thể đó và các thuộc tính dữ liệu của nó</a:t>
            </a:r>
            <a:endParaRPr>
              <a:solidFill>
                <a:schemeClr val="dk1"/>
              </a:solidFill>
            </a:endParaRPr>
          </a:p>
          <a:p>
            <a:pPr indent="0" lvl="0" marL="457200" rtl="0" algn="l">
              <a:spcBef>
                <a:spcPts val="1200"/>
              </a:spcBef>
              <a:spcAft>
                <a:spcPts val="0"/>
              </a:spcAft>
              <a:buNone/>
            </a:pPr>
            <a:r>
              <a:t/>
            </a:r>
            <a:endParaRPr sz="1350">
              <a:solidFill>
                <a:schemeClr val="dk1"/>
              </a:solidFill>
              <a:highlight>
                <a:srgbClr val="F5F5F5"/>
              </a:highlight>
              <a:latin typeface="Roboto"/>
              <a:ea typeface="Roboto"/>
              <a:cs typeface="Roboto"/>
              <a:sym typeface="Roboto"/>
            </a:endParaRPr>
          </a:p>
          <a:p>
            <a:pPr indent="-298450" lvl="0" marL="457200" rtl="0" algn="l">
              <a:spcBef>
                <a:spcPts val="0"/>
              </a:spcBef>
              <a:spcAft>
                <a:spcPts val="0"/>
              </a:spcAft>
              <a:buClr>
                <a:schemeClr val="dk1"/>
              </a:buClr>
              <a:buSzPts val="1100"/>
              <a:buChar char="-"/>
            </a:pPr>
            <a:r>
              <a:rPr lang="vi" sz="1350">
                <a:solidFill>
                  <a:schemeClr val="dk1"/>
                </a:solidFill>
                <a:highlight>
                  <a:srgbClr val="D2E3FC"/>
                </a:highlight>
                <a:latin typeface="Roboto"/>
                <a:ea typeface="Roboto"/>
                <a:cs typeface="Roboto"/>
                <a:sym typeface="Roboto"/>
              </a:rPr>
              <a:t>Khi bạn tạo một phương thức truy vấn, trình phân tích cú pháp truy vấn sẽ tìm kiếm các phương thức bắt đầu bằng find, query, read, count hoặc get.</a:t>
            </a:r>
            <a:r>
              <a:rPr lang="vi" sz="1350">
                <a:solidFill>
                  <a:schemeClr val="dk1"/>
                </a:solidFill>
                <a:highlight>
                  <a:srgbClr val="F5F5F5"/>
                </a:highlight>
                <a:latin typeface="Roboto"/>
                <a:ea typeface="Roboto"/>
                <a:cs typeface="Roboto"/>
                <a:sym typeface="Roboto"/>
              </a:rPr>
              <a:t> </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vi"/>
              <a:t>Demo query by method name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4099c049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4099c049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4099c04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4099c04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4099c049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4099c049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Theo mặc định, rollback xảy ra trong quá trình runtime và chỉ xảy ra khi gặp các unchecked exception</a:t>
            </a:r>
            <a:endParaRPr/>
          </a:p>
          <a:p>
            <a:pPr indent="0" lvl="0" marL="0" rtl="0" algn="l">
              <a:spcBef>
                <a:spcPts val="0"/>
              </a:spcBef>
              <a:spcAft>
                <a:spcPts val="0"/>
              </a:spcAft>
              <a:buNone/>
            </a:pPr>
            <a:r>
              <a:rPr lang="vi"/>
              <a:t>Checked exception sẽ không trigger rollback. Chúng ta cũng có thể custom lại TH rollback theo ý chúng ta.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4099c049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4099c049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4099c049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4099c049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4099c049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4099c0492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3d3185f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3d3185f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vi"/>
              <a:t>Load driver và tạo connection</a:t>
            </a:r>
            <a:endParaRPr/>
          </a:p>
          <a:p>
            <a:pPr indent="-298450" lvl="0" marL="457200" rtl="0" algn="l">
              <a:spcBef>
                <a:spcPts val="0"/>
              </a:spcBef>
              <a:spcAft>
                <a:spcPts val="0"/>
              </a:spcAft>
              <a:buSzPts val="1100"/>
              <a:buAutoNum type="arabicPeriod"/>
            </a:pPr>
            <a:r>
              <a:rPr lang="vi"/>
              <a:t>Viết và thực hiện các câu query để thao tác với dữ liệu trong DB</a:t>
            </a:r>
            <a:endParaRPr/>
          </a:p>
          <a:p>
            <a:pPr indent="-298450" lvl="0" marL="457200" rtl="0" algn="l">
              <a:spcBef>
                <a:spcPts val="0"/>
              </a:spcBef>
              <a:spcAft>
                <a:spcPts val="0"/>
              </a:spcAft>
              <a:buSzPts val="1100"/>
              <a:buAutoNum type="arabicPeriod"/>
            </a:pPr>
            <a:r>
              <a:rPr lang="vi"/>
              <a:t>Đóng connection để tiết kiệm tài nguyên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4099c0492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4099c049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099c0492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099c0492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350">
                <a:solidFill>
                  <a:schemeClr val="dk1"/>
                </a:solidFill>
                <a:highlight>
                  <a:srgbClr val="FFFFFF"/>
                </a:highlight>
                <a:latin typeface="Calibri"/>
                <a:ea typeface="Calibri"/>
                <a:cs typeface="Calibri"/>
                <a:sym typeface="Calibri"/>
              </a:rPr>
              <a:t>get different value khi đọc lại 1 hàng nếu 1 concurrent transaction cập nhật cùng 1 hàng và đã commit.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4099c0492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4099c0492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vi" sz="1350">
                <a:solidFill>
                  <a:schemeClr val="dk1"/>
                </a:solidFill>
                <a:highlight>
                  <a:srgbClr val="FFFFFF"/>
                </a:highlight>
              </a:rPr>
              <a:t>Nhận các hàng khác nhau sau khi thực hiện lại 1 query, nếu có 1 transaction nào khác thêm hoặc remove some rows và commit. </a:t>
            </a:r>
            <a:endParaRPr sz="135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4099c0492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4099c0492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Char char="+"/>
            </a:pPr>
            <a:r>
              <a:rPr b="1" i="1" lang="vi" sz="1250">
                <a:solidFill>
                  <a:schemeClr val="dk1"/>
                </a:solidFill>
                <a:highlight>
                  <a:srgbClr val="FFFFFF"/>
                </a:highlight>
              </a:rPr>
              <a:t>READ_UNCOMMITTED</a:t>
            </a:r>
            <a:r>
              <a:rPr i="1" lang="vi" sz="1250">
                <a:solidFill>
                  <a:schemeClr val="dk1"/>
                </a:solidFill>
                <a:highlight>
                  <a:srgbClr val="FFFFFF"/>
                </a:highlight>
              </a:rPr>
              <a:t>: là isolation c</a:t>
            </a:r>
            <a:r>
              <a:rPr i="1" lang="vi" sz="1250">
                <a:solidFill>
                  <a:schemeClr val="dk1"/>
                </a:solidFill>
                <a:highlight>
                  <a:srgbClr val="FFFFFF"/>
                </a:highlight>
                <a:latin typeface="Calibri"/>
                <a:ea typeface="Calibri"/>
                <a:cs typeface="Calibri"/>
                <a:sym typeface="Calibri"/>
              </a:rPr>
              <a:t>ấp thấp nhất cho phép nhiều truy cập đồng thời nên nó bị cả 3 side effects đề cập ở trên. Cái transaction với isolation này có thể đọc dữ liệu chưa được commit của các concurrent transaction khác và cả non-repeatable và phantom read. Như vậy, chúng ta có thể nhận được một kết quả khác khi đọc lại một hàng hoặc thực hiện lại một truy vấn phạm vi. </a:t>
            </a:r>
            <a:endParaRPr i="1" sz="1250">
              <a:solidFill>
                <a:schemeClr val="dk1"/>
              </a:solidFill>
              <a:highlight>
                <a:srgbClr val="FFFFFF"/>
              </a:highlight>
              <a:latin typeface="Calibri"/>
              <a:ea typeface="Calibri"/>
              <a:cs typeface="Calibri"/>
              <a:sym typeface="Calibri"/>
            </a:endParaRPr>
          </a:p>
          <a:p>
            <a:pPr indent="-298450" lvl="0" marL="457200" rtl="0" algn="l">
              <a:spcBef>
                <a:spcPts val="0"/>
              </a:spcBef>
              <a:spcAft>
                <a:spcPts val="0"/>
              </a:spcAft>
              <a:buSzPts val="1100"/>
              <a:buChar char="+"/>
            </a:pPr>
            <a:r>
              <a:rPr lang="vi"/>
              <a:t> </a:t>
            </a:r>
            <a:r>
              <a:rPr lang="vi" sz="1350">
                <a:solidFill>
                  <a:schemeClr val="dk1"/>
                </a:solidFill>
                <a:highlight>
                  <a:srgbClr val="FFFFFF"/>
                </a:highlight>
              </a:rPr>
              <a:t>Những thay đổi chưa đc commit trong concurrent transaction khác thì không ảnh hưởng, nhưng kết quả sẽ bị thay đổi nếu query lại. </a:t>
            </a:r>
            <a:r>
              <a:rPr b="1" i="1" lang="vi" sz="1350">
                <a:solidFill>
                  <a:schemeClr val="dk1"/>
                </a:solidFill>
                <a:highlight>
                  <a:srgbClr val="FFFFFF"/>
                </a:highlight>
              </a:rPr>
              <a:t>READ_COMMITTED</a:t>
            </a:r>
            <a:r>
              <a:rPr b="1" lang="vi" sz="1350">
                <a:solidFill>
                  <a:schemeClr val="dk1"/>
                </a:solidFill>
                <a:highlight>
                  <a:srgbClr val="FFFFFF"/>
                </a:highlight>
              </a:rPr>
              <a:t> is the default level with Postgres, SQL Server, and Oracle.</a:t>
            </a:r>
            <a:endParaRPr b="1"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rPr lang="vi" sz="1350">
                <a:solidFill>
                  <a:schemeClr val="dk1"/>
                </a:solidFill>
                <a:highlight>
                  <a:srgbClr val="FFFFFF"/>
                </a:highlight>
              </a:rPr>
              <a:t>Cho nên không bị ảnh hưởng bởi các thay đổi chưa đc commit trong các transaction đồng thời và khi chúng ta re-query 1 row , chúng ta cũng sẽ không nhận 1 giá trị khác. Tuy nhiên khi thực hiện truy vấn trên 1 phạm vi thì có thể get được các hàng mới hoặc 1 số hàng sẽ bị xoá đi. </a:t>
            </a:r>
            <a:r>
              <a:rPr b="1" i="1" lang="vi" sz="1350">
                <a:solidFill>
                  <a:schemeClr val="dk1"/>
                </a:solidFill>
                <a:highlight>
                  <a:srgbClr val="FFFFFF"/>
                </a:highlight>
              </a:rPr>
              <a:t>REPEATABLE_READ</a:t>
            </a:r>
            <a:r>
              <a:rPr b="1" lang="vi" sz="1350">
                <a:solidFill>
                  <a:schemeClr val="dk1"/>
                </a:solidFill>
                <a:highlight>
                  <a:srgbClr val="FFFFFF"/>
                </a:highlight>
              </a:rPr>
              <a:t> is the default level in Mysql. Oracle does not support</a:t>
            </a:r>
            <a:r>
              <a:rPr b="1" i="1" lang="vi" sz="1350">
                <a:solidFill>
                  <a:schemeClr val="dk1"/>
                </a:solidFill>
                <a:highlight>
                  <a:srgbClr val="FFFFFF"/>
                </a:highlight>
              </a:rPr>
              <a:t> REPEATABLE_READ</a:t>
            </a:r>
            <a:r>
              <a:rPr b="1" lang="vi" sz="1350">
                <a:solidFill>
                  <a:schemeClr val="dk1"/>
                </a:solidFill>
                <a:highlight>
                  <a:srgbClr val="FFFFFF"/>
                </a:highlight>
              </a:rPr>
              <a:t>.</a:t>
            </a:r>
            <a:endParaRPr b="1"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Char char="+"/>
            </a:pPr>
            <a:r>
              <a:t/>
            </a:r>
            <a:endParaRPr sz="1350">
              <a:solidFill>
                <a:schemeClr val="dk1"/>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40ae6be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40ae6be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350">
              <a:solidFill>
                <a:schemeClr val="dk1"/>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4bfff5b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4bfff5bf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15000"/>
              </a:lnSpc>
              <a:spcBef>
                <a:spcPts val="1200"/>
              </a:spcBef>
              <a:spcAft>
                <a:spcPts val="0"/>
              </a:spcAft>
              <a:buClr>
                <a:schemeClr val="dk1"/>
              </a:buClr>
              <a:buSzPts val="1250"/>
              <a:buChar char="-"/>
            </a:pPr>
            <a:r>
              <a:rPr lang="vi" sz="1250">
                <a:solidFill>
                  <a:schemeClr val="dk1"/>
                </a:solidFill>
                <a:highlight>
                  <a:srgbClr val="FFFFFF"/>
                </a:highlight>
              </a:rPr>
              <a:t>Vấn đề đặt ra: Ví dụ chúng ta có 1000 Room mỗi Room lại có 1 vài Item, khi chúng ta lấy ra 1000 Room đó thì chỉ mất 1 câu query nhưng khi access vào các Item của mỗi Room thì khi đó nó lại tạo ra 1 câu query và tổng query là 1001 câu, điều này là không cần thiết vì chúng ta hoàn toàn có thể xử lý điều này bằng 1 hoặc 2 câu </a:t>
            </a:r>
            <a:endParaRPr sz="1250">
              <a:solidFill>
                <a:schemeClr val="dk1"/>
              </a:solidFill>
              <a:highlight>
                <a:srgbClr val="FFFFFF"/>
              </a:highlight>
            </a:endParaRPr>
          </a:p>
          <a:p>
            <a:pPr indent="-327025" lvl="0" marL="457200" rtl="0" algn="l">
              <a:lnSpc>
                <a:spcPct val="115000"/>
              </a:lnSpc>
              <a:spcBef>
                <a:spcPts val="0"/>
              </a:spcBef>
              <a:spcAft>
                <a:spcPts val="0"/>
              </a:spcAft>
              <a:buClr>
                <a:schemeClr val="dk1"/>
              </a:buClr>
              <a:buSzPts val="1550"/>
              <a:buChar char="-"/>
            </a:pPr>
            <a:r>
              <a:rPr lang="vi" sz="1300">
                <a:solidFill>
                  <a:schemeClr val="dk1"/>
                </a:solidFill>
                <a:latin typeface="Calibri"/>
                <a:ea typeface="Calibri"/>
                <a:cs typeface="Calibri"/>
                <a:sym typeface="Calibri"/>
              </a:rPr>
              <a:t>@BatchSize nó nói vs Hibernate rằng thay vì lazy init từng cái 1 khi chúng đc truy cập, thì nó sẽ init M cái khi chúng ta truy cập 1 cái =&gt; số câu truy vấn là N/M + 1. =&gt; chưa phải cách tốt nhất</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lang="vi" sz="1300">
                <a:solidFill>
                  <a:schemeClr val="dk1"/>
                </a:solidFill>
                <a:latin typeface="Calibri"/>
                <a:ea typeface="Calibri"/>
                <a:cs typeface="Calibri"/>
                <a:sym typeface="Calibri"/>
              </a:rPr>
              <a:t>Ý tưởng đằng sau Join Fetch, EntityGraph là tránh việc set eager fetching trên </a:t>
            </a:r>
            <a:r>
              <a:rPr lang="vi" sz="1300">
                <a:solidFill>
                  <a:schemeClr val="dk1"/>
                </a:solidFill>
                <a:latin typeface="Calibri"/>
                <a:ea typeface="Calibri"/>
                <a:cs typeface="Calibri"/>
                <a:sym typeface="Calibri"/>
              </a:rPr>
              <a:t>entity </a:t>
            </a:r>
            <a:r>
              <a:rPr lang="vi" sz="1300">
                <a:solidFill>
                  <a:schemeClr val="dk1"/>
                </a:solidFill>
                <a:latin typeface="Calibri"/>
                <a:ea typeface="Calibri"/>
                <a:cs typeface="Calibri"/>
                <a:sym typeface="Calibri"/>
              </a:rPr>
              <a:t>class mà thực hiện điều đó cho từng TH. Vì vậy mặc định ban đầu chúng sẽ là lazy loading và trong từng TH cụ thể thì một trong số đó nên được load eager.</a:t>
            </a:r>
            <a:endParaRPr sz="13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4c019552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4c019552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Calibri"/>
              <a:buChar char="-"/>
            </a:pPr>
            <a:r>
              <a:rPr lang="vi" sz="1300">
                <a:solidFill>
                  <a:schemeClr val="dk1"/>
                </a:solidFill>
                <a:latin typeface="Calibri"/>
                <a:ea typeface="Calibri"/>
                <a:cs typeface="Calibri"/>
                <a:sym typeface="Calibri"/>
              </a:rPr>
              <a:t>Khi 1 method được đánh dấu transactional, entity được truy xuất trong transaction này ở trong trạng thái được quản lý, điều này có nghĩa là mọi cái thay đổi của entity sẽ tự động được đưa vào CSDL khi transaction kết thúc. </a:t>
            </a:r>
            <a:endParaRPr sz="1300">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sz="1300">
              <a:solidFill>
                <a:schemeClr val="dk1"/>
              </a:solidFill>
              <a:latin typeface="Calibri"/>
              <a:ea typeface="Calibri"/>
              <a:cs typeface="Calibri"/>
              <a:sym typeface="Calibri"/>
            </a:endParaRPr>
          </a:p>
          <a:p>
            <a:pPr indent="-311150" lvl="0" marL="457200" rtl="0" algn="l">
              <a:lnSpc>
                <a:spcPct val="115000"/>
              </a:lnSpc>
              <a:spcBef>
                <a:spcPts val="1200"/>
              </a:spcBef>
              <a:spcAft>
                <a:spcPts val="0"/>
              </a:spcAft>
              <a:buClr>
                <a:schemeClr val="dk1"/>
              </a:buClr>
              <a:buSzPts val="1300"/>
              <a:buFont typeface="Calibri"/>
              <a:buChar char="-"/>
            </a:pPr>
            <a:r>
              <a:rPr lang="vi" sz="1300">
                <a:solidFill>
                  <a:schemeClr val="dk1"/>
                </a:solidFill>
                <a:latin typeface="Calibri"/>
                <a:ea typeface="Calibri"/>
                <a:cs typeface="Calibri"/>
                <a:sym typeface="Calibri"/>
              </a:rPr>
              <a:t>Khi chúng ta autowired 1 bean nào đó thì thực tế Spring sẽ không cung cấp cho chúng ta chính xác 1 instance của bean đó. Thay vào đó nó inject 1 proxy extend bean đó và ghi đè các public method để thêm các hành vi bổ sung (như wrap vào 1 transaction với @Transactional).</a:t>
            </a:r>
            <a:endParaRPr sz="13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c019552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c019552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Calibri"/>
              <a:buChar char="-"/>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4c019552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4c019552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Calibri"/>
              <a:buChar char="-"/>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4c019552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4c019552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Calibri"/>
              <a:buChar char="-"/>
            </a:pPr>
            <a:r>
              <a:rPr lang="vi" sz="1300">
                <a:solidFill>
                  <a:schemeClr val="dk1"/>
                </a:solidFill>
                <a:latin typeface="Calibri"/>
                <a:ea typeface="Calibri"/>
                <a:cs typeface="Calibri"/>
                <a:sym typeface="Calibri"/>
              </a:rPr>
              <a:t>Ở đây chúng ta sử dụng prepareStatement() có sẵn trong Connection để lấy ra 1 PrepareStatement. cho phép chúng ta chèn các giá trị do người dùng cung cấp một cách an toàn vào một truy vấn trước khi thực thi nó.</a:t>
            </a:r>
            <a:endParaRPr sz="1300">
              <a:solidFill>
                <a:schemeClr val="dk1"/>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42fcab9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42fcab9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Nhiều DB không lưu trữ theo hướng đối tượng → Làm sao để lưu trữ các thuộc tính của một object là các object khác? Quan hệ giữa các object?</a:t>
            </a:r>
            <a:endParaRPr/>
          </a:p>
          <a:p>
            <a:pPr indent="-298450" lvl="0" marL="457200" rtl="0" algn="l">
              <a:spcBef>
                <a:spcPts val="0"/>
              </a:spcBef>
              <a:spcAft>
                <a:spcPts val="0"/>
              </a:spcAft>
              <a:buSzPts val="1100"/>
              <a:buChar char="-"/>
            </a:pPr>
            <a:r>
              <a:rPr lang="vi"/>
              <a:t>ORM là kỹ thuật giúp chuyển đổi các object thành dạng tối giản để có thể lưu trữ trong DB nhưng vẫn giữ được các thuộc tính, quan hệ giữa các object nhằm load lại được các object đó từ DB khi cần</a:t>
            </a:r>
            <a:endParaRPr/>
          </a:p>
          <a:p>
            <a:pPr indent="-298450" lvl="0" marL="457200" rtl="0" algn="l">
              <a:spcBef>
                <a:spcPts val="0"/>
              </a:spcBef>
              <a:spcAft>
                <a:spcPts val="0"/>
              </a:spcAft>
              <a:buSzPts val="1100"/>
              <a:buChar char="-"/>
            </a:pPr>
            <a:r>
              <a:rPr lang="vi" u="sng">
                <a:solidFill>
                  <a:schemeClr val="hlink"/>
                </a:solidFill>
                <a:hlinkClick r:id="rId2"/>
              </a:rPr>
              <a:t>https://en.wikipedia.org/wiki/Object%E2%80%93relational_mapping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4c019552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4c019552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4c019552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4c019552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Font typeface="Calibri"/>
              <a:buChar char="-"/>
            </a:pPr>
            <a:r>
              <a:rPr lang="vi">
                <a:solidFill>
                  <a:schemeClr val="dk1"/>
                </a:solidFill>
                <a:latin typeface="Calibri"/>
                <a:ea typeface="Calibri"/>
                <a:cs typeface="Calibri"/>
                <a:sym typeface="Calibri"/>
              </a:rPr>
              <a:t>Data Sanitization là kỹ thuật áp dụng bộ lọc cho dữ liệu do người dùng cung cấp để các phần khác trong ứng dụng của chúng tôi có thể sử dụng một cách an toàn</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vi" sz="1350">
                <a:solidFill>
                  <a:schemeClr val="dk1"/>
                </a:solidFill>
                <a:highlight>
                  <a:srgbClr val="F5F5F5"/>
                </a:highlight>
                <a:latin typeface="Roboto"/>
                <a:ea typeface="Roboto"/>
                <a:cs typeface="Roboto"/>
                <a:sym typeface="Roboto"/>
              </a:rPr>
              <a:t>Danh sách đen, bao gồm các bộ lọc cố gắng xác định một mẫu không hợp lệ. </a:t>
            </a:r>
            <a:endParaRPr sz="1350">
              <a:solidFill>
                <a:schemeClr val="dk1"/>
              </a:solidFill>
              <a:highlight>
                <a:srgbClr val="F5F5F5"/>
              </a:highlight>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lang="vi" sz="1350">
                <a:solidFill>
                  <a:schemeClr val="dk1"/>
                </a:solidFill>
                <a:highlight>
                  <a:srgbClr val="F5F5F5"/>
                </a:highlight>
                <a:latin typeface="Roboto"/>
                <a:ea typeface="Roboto"/>
                <a:cs typeface="Roboto"/>
                <a:sym typeface="Roboto"/>
              </a:rPr>
              <a:t>Danh sách trắng, mặt khác, làm việc đặc biệt tốt khi chúng ta có thể xác định chính xác những gì là đầu vào hợp lệ </a:t>
            </a:r>
            <a:endParaRPr sz="1350">
              <a:solidFill>
                <a:schemeClr val="dk1"/>
              </a:solidFill>
              <a:highlight>
                <a:srgbClr val="F5F5F5"/>
              </a:highlight>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4c019552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4c019552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350">
              <a:solidFill>
                <a:schemeClr val="dk1"/>
              </a:solidFill>
              <a:highlight>
                <a:srgbClr val="F5F5F5"/>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3bdf2c8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3bdf2c8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u="sng">
                <a:solidFill>
                  <a:schemeClr val="hlink"/>
                </a:solidFill>
                <a:hlinkClick r:id="rId2"/>
              </a:rPr>
              <a:t>https://stackoverflow.com/questions/9881611/whats-the-difference-between-jpa-and-hibernate</a:t>
            </a:r>
            <a:endParaRPr/>
          </a:p>
          <a:p>
            <a:pPr indent="-298450" lvl="0" marL="457200" rtl="0" algn="l">
              <a:spcBef>
                <a:spcPts val="0"/>
              </a:spcBef>
              <a:spcAft>
                <a:spcPts val="0"/>
              </a:spcAft>
              <a:buSzPts val="1100"/>
              <a:buChar char="-"/>
            </a:pPr>
            <a:r>
              <a:rPr lang="vi" u="sng">
                <a:solidFill>
                  <a:schemeClr val="hlink"/>
                </a:solidFill>
                <a:hlinkClick r:id="rId3"/>
              </a:rPr>
              <a:t>https://stackoverflow.com/questions/27462185/jpa-vs-orm-vs-hibernate</a:t>
            </a:r>
            <a:endParaRPr/>
          </a:p>
          <a:p>
            <a:pPr indent="-298450" lvl="0" marL="457200" rtl="0" algn="l">
              <a:spcBef>
                <a:spcPts val="0"/>
              </a:spcBef>
              <a:spcAft>
                <a:spcPts val="0"/>
              </a:spcAft>
              <a:buSzPts val="1100"/>
              <a:buChar char="-"/>
            </a:pPr>
            <a:r>
              <a:rPr lang="vi" u="sng">
                <a:solidFill>
                  <a:schemeClr val="hlink"/>
                </a:solidFill>
                <a:hlinkClick r:id="rId4"/>
              </a:rPr>
              <a:t>https://leanpub.com/high-performance-java-persistence/read#leanpub-auto-jpa-vs-hibernate</a:t>
            </a:r>
            <a:endParaRPr/>
          </a:p>
          <a:p>
            <a:pPr indent="-298450" lvl="0" marL="457200" rtl="0" algn="l">
              <a:spcBef>
                <a:spcPts val="0"/>
              </a:spcBef>
              <a:spcAft>
                <a:spcPts val="0"/>
              </a:spcAft>
              <a:buSzPts val="1100"/>
              <a:buChar char="-"/>
            </a:pPr>
            <a:r>
              <a:rPr lang="vi" u="sng">
                <a:solidFill>
                  <a:schemeClr val="hlink"/>
                </a:solidFill>
                <a:hlinkClick r:id="rId5"/>
              </a:rPr>
              <a:t>https://dev.to/reytech-lesson/what-is-jpa-589f</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3d3185f1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3d3185f1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1500" u="sng">
                <a:solidFill>
                  <a:schemeClr val="hlink"/>
                </a:solidFill>
                <a:latin typeface="Roboto Light"/>
                <a:ea typeface="Roboto Light"/>
                <a:cs typeface="Roboto Light"/>
                <a:sym typeface="Roboto Light"/>
                <a:hlinkClick r:id="rId2"/>
              </a:rPr>
              <a:t>https://openjpa.apache.org/builds/1.2.3/apache-openjpa/docs/jpa_overview_arch.html</a:t>
            </a:r>
            <a:r>
              <a:rPr lang="vi" sz="1500">
                <a:solidFill>
                  <a:srgbClr val="595959"/>
                </a:solidFill>
                <a:latin typeface="Roboto Light"/>
                <a:ea typeface="Roboto Light"/>
                <a:cs typeface="Roboto Light"/>
                <a:sym typeface="Roboto Light"/>
              </a:rPr>
              <a:t> </a:t>
            </a:r>
            <a:endParaRPr sz="1500">
              <a:solidFill>
                <a:srgbClr val="595959"/>
              </a:solidFill>
              <a:latin typeface="Roboto Light"/>
              <a:ea typeface="Roboto Light"/>
              <a:cs typeface="Roboto Light"/>
              <a:sym typeface="Roboto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3d3185f1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3d3185f1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23850" lvl="0" marL="457200" algn="ctr">
              <a:spcBef>
                <a:spcPts val="0"/>
              </a:spcBef>
              <a:spcAft>
                <a:spcPts val="0"/>
              </a:spcAft>
              <a:buSzPts val="15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22960" y="214952"/>
            <a:ext cx="7543800" cy="1088068"/>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3600"/>
              <a:buFont typeface="Calibri"/>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13"/>
          <p:cNvSpPr txBox="1"/>
          <p:nvPr>
            <p:ph idx="1" type="body"/>
          </p:nvPr>
        </p:nvSpPr>
        <p:spPr>
          <a:xfrm>
            <a:off x="822960" y="1384300"/>
            <a:ext cx="7543800" cy="301752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a:defRPr sz="1100"/>
            </a:lvl1pPr>
            <a:lvl2pPr indent="-317500" lvl="1" marL="914400" algn="l">
              <a:lnSpc>
                <a:spcPct val="90000"/>
              </a:lnSpc>
              <a:spcBef>
                <a:spcPts val="200"/>
              </a:spcBef>
              <a:spcAft>
                <a:spcPts val="0"/>
              </a:spcAft>
              <a:buSzPts val="1400"/>
              <a:buChar char="○"/>
              <a:defRPr sz="1100"/>
            </a:lvl2pPr>
            <a:lvl3pPr indent="-317500" lvl="2" marL="1371600" algn="l">
              <a:lnSpc>
                <a:spcPct val="90000"/>
              </a:lnSpc>
              <a:spcBef>
                <a:spcPts val="300"/>
              </a:spcBef>
              <a:spcAft>
                <a:spcPts val="0"/>
              </a:spcAft>
              <a:buSzPts val="1400"/>
              <a:buChar char="■"/>
              <a:defRPr sz="1100"/>
            </a:lvl3pPr>
            <a:lvl4pPr indent="-317500" lvl="3" marL="1828800" algn="l">
              <a:lnSpc>
                <a:spcPct val="90000"/>
              </a:lnSpc>
              <a:spcBef>
                <a:spcPts val="300"/>
              </a:spcBef>
              <a:spcAft>
                <a:spcPts val="0"/>
              </a:spcAft>
              <a:buSzPts val="1400"/>
              <a:buChar char="●"/>
              <a:defRPr sz="1100"/>
            </a:lvl4pPr>
            <a:lvl5pPr indent="-317500" lvl="4" marL="2286000" algn="l">
              <a:lnSpc>
                <a:spcPct val="90000"/>
              </a:lnSpc>
              <a:spcBef>
                <a:spcPts val="300"/>
              </a:spcBef>
              <a:spcAft>
                <a:spcPts val="0"/>
              </a:spcAft>
              <a:buSzPts val="1400"/>
              <a:buChar char="○"/>
              <a:defRPr sz="1100"/>
            </a:lvl5pPr>
            <a:lvl6pPr indent="-317500" lvl="5" marL="2743200" algn="l">
              <a:lnSpc>
                <a:spcPct val="90000"/>
              </a:lnSpc>
              <a:spcBef>
                <a:spcPts val="300"/>
              </a:spcBef>
              <a:spcAft>
                <a:spcPts val="0"/>
              </a:spcAft>
              <a:buSzPts val="1400"/>
              <a:buChar char="■"/>
              <a:defRPr sz="1100"/>
            </a:lvl6pPr>
            <a:lvl7pPr indent="-317500" lvl="6" marL="3200400" algn="l">
              <a:lnSpc>
                <a:spcPct val="90000"/>
              </a:lnSpc>
              <a:spcBef>
                <a:spcPts val="300"/>
              </a:spcBef>
              <a:spcAft>
                <a:spcPts val="0"/>
              </a:spcAft>
              <a:buSzPts val="1400"/>
              <a:buChar char="●"/>
              <a:defRPr sz="1100"/>
            </a:lvl7pPr>
            <a:lvl8pPr indent="-317500" lvl="7" marL="3657600" algn="l">
              <a:lnSpc>
                <a:spcPct val="90000"/>
              </a:lnSpc>
              <a:spcBef>
                <a:spcPts val="300"/>
              </a:spcBef>
              <a:spcAft>
                <a:spcPts val="0"/>
              </a:spcAft>
              <a:buSzPts val="1400"/>
              <a:buChar char="○"/>
              <a:defRPr sz="1100"/>
            </a:lvl8pPr>
            <a:lvl9pPr indent="-317500" lvl="8" marL="4114800" algn="l">
              <a:lnSpc>
                <a:spcPct val="90000"/>
              </a:lnSpc>
              <a:spcBef>
                <a:spcPts val="300"/>
              </a:spcBef>
              <a:spcAft>
                <a:spcPts val="300"/>
              </a:spcAft>
              <a:buSzPts val="1400"/>
              <a:buChar char="■"/>
              <a:defRPr sz="1100"/>
            </a:lvl9pPr>
          </a:lstStyle>
          <a:p/>
        </p:txBody>
      </p:sp>
      <p:sp>
        <p:nvSpPr>
          <p:cNvPr id="53" name="Google Shape;53;p13"/>
          <p:cNvSpPr txBox="1"/>
          <p:nvPr>
            <p:ph idx="10" type="dt"/>
          </p:nvPr>
        </p:nvSpPr>
        <p:spPr>
          <a:xfrm>
            <a:off x="822960" y="4844839"/>
            <a:ext cx="1854203"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2764639" y="4844839"/>
            <a:ext cx="3617103"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7425343" y="4844839"/>
            <a:ext cx="984019" cy="273844"/>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700"/>
              <a:buNone/>
              <a:defRPr sz="3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3150"/>
              <a:buFont typeface="Roboto"/>
              <a:buNone/>
              <a:defRPr sz="3150">
                <a:solidFill>
                  <a:schemeClr val="dk2"/>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23850" lvl="0" marL="457200">
              <a:lnSpc>
                <a:spcPct val="150000"/>
              </a:lnSpc>
              <a:spcBef>
                <a:spcPts val="0"/>
              </a:spcBef>
              <a:spcAft>
                <a:spcPts val="0"/>
              </a:spcAft>
              <a:buSzPts val="1500"/>
              <a:buFont typeface="Roboto"/>
              <a:buChar char="●"/>
              <a:defRPr sz="1500">
                <a:latin typeface="Roboto"/>
                <a:ea typeface="Roboto"/>
                <a:cs typeface="Roboto"/>
                <a:sym typeface="Roboto"/>
              </a:defRPr>
            </a:lvl1pPr>
            <a:lvl2pPr indent="-323850" lvl="1" marL="914400">
              <a:lnSpc>
                <a:spcPct val="150000"/>
              </a:lnSpc>
              <a:spcBef>
                <a:spcPts val="0"/>
              </a:spcBef>
              <a:spcAft>
                <a:spcPts val="0"/>
              </a:spcAft>
              <a:buSzPts val="1500"/>
              <a:buFont typeface="Roboto"/>
              <a:buChar char="○"/>
              <a:defRPr sz="1500">
                <a:latin typeface="Roboto"/>
                <a:ea typeface="Roboto"/>
                <a:cs typeface="Roboto"/>
                <a:sym typeface="Roboto"/>
              </a:defRPr>
            </a:lvl2pPr>
            <a:lvl3pPr indent="-323850" lvl="2" marL="1371600">
              <a:lnSpc>
                <a:spcPct val="150000"/>
              </a:lnSpc>
              <a:spcBef>
                <a:spcPts val="0"/>
              </a:spcBef>
              <a:spcAft>
                <a:spcPts val="0"/>
              </a:spcAft>
              <a:buSzPts val="1500"/>
              <a:buFont typeface="Roboto"/>
              <a:buChar char="■"/>
              <a:defRPr sz="1500">
                <a:latin typeface="Roboto"/>
                <a:ea typeface="Roboto"/>
                <a:cs typeface="Roboto"/>
                <a:sym typeface="Roboto"/>
              </a:defRPr>
            </a:lvl3pPr>
            <a:lvl4pPr indent="-323850" lvl="3" marL="1828800">
              <a:lnSpc>
                <a:spcPct val="150000"/>
              </a:lnSpc>
              <a:spcBef>
                <a:spcPts val="0"/>
              </a:spcBef>
              <a:spcAft>
                <a:spcPts val="0"/>
              </a:spcAft>
              <a:buSzPts val="1500"/>
              <a:buFont typeface="Roboto"/>
              <a:buChar char="●"/>
              <a:defRPr sz="1500">
                <a:latin typeface="Roboto"/>
                <a:ea typeface="Roboto"/>
                <a:cs typeface="Roboto"/>
                <a:sym typeface="Roboto"/>
              </a:defRPr>
            </a:lvl4pPr>
            <a:lvl5pPr indent="-323850" lvl="4" marL="2286000">
              <a:lnSpc>
                <a:spcPct val="150000"/>
              </a:lnSpc>
              <a:spcBef>
                <a:spcPts val="0"/>
              </a:spcBef>
              <a:spcAft>
                <a:spcPts val="0"/>
              </a:spcAft>
              <a:buSzPts val="1500"/>
              <a:buFont typeface="Roboto"/>
              <a:buChar char="○"/>
              <a:defRPr sz="1500">
                <a:latin typeface="Roboto"/>
                <a:ea typeface="Roboto"/>
                <a:cs typeface="Roboto"/>
                <a:sym typeface="Roboto"/>
              </a:defRPr>
            </a:lvl5pPr>
            <a:lvl6pPr indent="-323850" lvl="5" marL="2743200">
              <a:lnSpc>
                <a:spcPct val="150000"/>
              </a:lnSpc>
              <a:spcBef>
                <a:spcPts val="0"/>
              </a:spcBef>
              <a:spcAft>
                <a:spcPts val="0"/>
              </a:spcAft>
              <a:buSzPts val="1500"/>
              <a:buFont typeface="Roboto"/>
              <a:buChar char="■"/>
              <a:defRPr sz="1500">
                <a:latin typeface="Roboto"/>
                <a:ea typeface="Roboto"/>
                <a:cs typeface="Roboto"/>
                <a:sym typeface="Roboto"/>
              </a:defRPr>
            </a:lvl6pPr>
            <a:lvl7pPr indent="-323850" lvl="6" marL="3200400">
              <a:lnSpc>
                <a:spcPct val="150000"/>
              </a:lnSpc>
              <a:spcBef>
                <a:spcPts val="0"/>
              </a:spcBef>
              <a:spcAft>
                <a:spcPts val="0"/>
              </a:spcAft>
              <a:buSzPts val="1500"/>
              <a:buFont typeface="Roboto"/>
              <a:buChar char="●"/>
              <a:defRPr sz="1500">
                <a:latin typeface="Roboto"/>
                <a:ea typeface="Roboto"/>
                <a:cs typeface="Roboto"/>
                <a:sym typeface="Roboto"/>
              </a:defRPr>
            </a:lvl7pPr>
            <a:lvl8pPr indent="-323850" lvl="7" marL="3657600">
              <a:lnSpc>
                <a:spcPct val="150000"/>
              </a:lnSpc>
              <a:spcBef>
                <a:spcPts val="0"/>
              </a:spcBef>
              <a:spcAft>
                <a:spcPts val="0"/>
              </a:spcAft>
              <a:buSzPts val="1500"/>
              <a:buFont typeface="Roboto"/>
              <a:buChar char="○"/>
              <a:defRPr sz="1500">
                <a:latin typeface="Roboto"/>
                <a:ea typeface="Roboto"/>
                <a:cs typeface="Roboto"/>
                <a:sym typeface="Roboto"/>
              </a:defRPr>
            </a:lvl8pPr>
            <a:lvl9pPr indent="-323850" lvl="8" marL="4114800">
              <a:lnSpc>
                <a:spcPct val="150000"/>
              </a:lnSpc>
              <a:spcBef>
                <a:spcPts val="0"/>
              </a:spcBef>
              <a:spcAft>
                <a:spcPts val="0"/>
              </a:spcAft>
              <a:buSzPts val="1500"/>
              <a:buFont typeface="Roboto"/>
              <a:buChar char="■"/>
              <a:defRPr sz="1500">
                <a:latin typeface="Roboto"/>
                <a:ea typeface="Roboto"/>
                <a:cs typeface="Roboto"/>
                <a:sym typeface="Robo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3F3F3F"/>
              </a:buClr>
              <a:buSzPts val="3150"/>
              <a:buFont typeface="Roboto"/>
              <a:buNone/>
              <a:defRPr sz="3150">
                <a:solidFill>
                  <a:srgbClr val="3F3F3F"/>
                </a:solidFill>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lnSpc>
                <a:spcPct val="150000"/>
              </a:lnSpc>
              <a:spcBef>
                <a:spcPts val="0"/>
              </a:spcBef>
              <a:spcAft>
                <a:spcPts val="0"/>
              </a:spcAft>
              <a:buSzPts val="1400"/>
              <a:buChar char="●"/>
              <a:defRPr sz="1400"/>
            </a:lvl1pPr>
            <a:lvl2pPr indent="-304800" lvl="1" marL="914400">
              <a:lnSpc>
                <a:spcPct val="150000"/>
              </a:lnSpc>
              <a:spcBef>
                <a:spcPts val="0"/>
              </a:spcBef>
              <a:spcAft>
                <a:spcPts val="0"/>
              </a:spcAft>
              <a:buSzPts val="1200"/>
              <a:buChar char="○"/>
              <a:defRPr sz="1200"/>
            </a:lvl2pPr>
            <a:lvl3pPr indent="-304800" lvl="2" marL="1371600">
              <a:lnSpc>
                <a:spcPct val="150000"/>
              </a:lnSpc>
              <a:spcBef>
                <a:spcPts val="0"/>
              </a:spcBef>
              <a:spcAft>
                <a:spcPts val="0"/>
              </a:spcAft>
              <a:buSzPts val="1200"/>
              <a:buChar char="■"/>
              <a:defRPr sz="1200"/>
            </a:lvl3pPr>
            <a:lvl4pPr indent="-304800" lvl="3" marL="1828800">
              <a:lnSpc>
                <a:spcPct val="150000"/>
              </a:lnSpc>
              <a:spcBef>
                <a:spcPts val="0"/>
              </a:spcBef>
              <a:spcAft>
                <a:spcPts val="0"/>
              </a:spcAft>
              <a:buSzPts val="1200"/>
              <a:buChar char="●"/>
              <a:defRPr sz="1200"/>
            </a:lvl4pPr>
            <a:lvl5pPr indent="-304800" lvl="4" marL="2286000">
              <a:lnSpc>
                <a:spcPct val="150000"/>
              </a:lnSpc>
              <a:spcBef>
                <a:spcPts val="0"/>
              </a:spcBef>
              <a:spcAft>
                <a:spcPts val="0"/>
              </a:spcAft>
              <a:buSzPts val="1200"/>
              <a:buChar char="○"/>
              <a:defRPr sz="1200"/>
            </a:lvl5pPr>
            <a:lvl6pPr indent="-304800" lvl="5" marL="2743200">
              <a:lnSpc>
                <a:spcPct val="150000"/>
              </a:lnSpc>
              <a:spcBef>
                <a:spcPts val="0"/>
              </a:spcBef>
              <a:spcAft>
                <a:spcPts val="0"/>
              </a:spcAft>
              <a:buSzPts val="1200"/>
              <a:buChar char="■"/>
              <a:defRPr sz="1200"/>
            </a:lvl6pPr>
            <a:lvl7pPr indent="-304800" lvl="6" marL="3200400">
              <a:lnSpc>
                <a:spcPct val="150000"/>
              </a:lnSpc>
              <a:spcBef>
                <a:spcPts val="0"/>
              </a:spcBef>
              <a:spcAft>
                <a:spcPts val="0"/>
              </a:spcAft>
              <a:buSzPts val="1200"/>
              <a:buChar char="●"/>
              <a:defRPr sz="1200"/>
            </a:lvl7pPr>
            <a:lvl8pPr indent="-304800" lvl="7" marL="3657600">
              <a:lnSpc>
                <a:spcPct val="150000"/>
              </a:lnSpc>
              <a:spcBef>
                <a:spcPts val="0"/>
              </a:spcBef>
              <a:spcAft>
                <a:spcPts val="0"/>
              </a:spcAft>
              <a:buSzPts val="1200"/>
              <a:buChar char="○"/>
              <a:defRPr sz="1200"/>
            </a:lvl8pPr>
            <a:lvl9pPr indent="-304800" lvl="8" marL="4114800">
              <a:lnSpc>
                <a:spcPct val="150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lnSpc>
                <a:spcPct val="150000"/>
              </a:lnSpc>
              <a:spcBef>
                <a:spcPts val="0"/>
              </a:spcBef>
              <a:spcAft>
                <a:spcPts val="0"/>
              </a:spcAft>
              <a:buSzPts val="1400"/>
              <a:buChar char="●"/>
              <a:defRPr sz="1400"/>
            </a:lvl1pPr>
            <a:lvl2pPr indent="-304800" lvl="1" marL="914400">
              <a:lnSpc>
                <a:spcPct val="150000"/>
              </a:lnSpc>
              <a:spcBef>
                <a:spcPts val="0"/>
              </a:spcBef>
              <a:spcAft>
                <a:spcPts val="0"/>
              </a:spcAft>
              <a:buSzPts val="1200"/>
              <a:buChar char="○"/>
              <a:defRPr sz="1200"/>
            </a:lvl2pPr>
            <a:lvl3pPr indent="-304800" lvl="2" marL="1371600">
              <a:lnSpc>
                <a:spcPct val="150000"/>
              </a:lnSpc>
              <a:spcBef>
                <a:spcPts val="0"/>
              </a:spcBef>
              <a:spcAft>
                <a:spcPts val="0"/>
              </a:spcAft>
              <a:buSzPts val="1200"/>
              <a:buChar char="■"/>
              <a:defRPr sz="1200"/>
            </a:lvl3pPr>
            <a:lvl4pPr indent="-304800" lvl="3" marL="1828800">
              <a:lnSpc>
                <a:spcPct val="150000"/>
              </a:lnSpc>
              <a:spcBef>
                <a:spcPts val="0"/>
              </a:spcBef>
              <a:spcAft>
                <a:spcPts val="0"/>
              </a:spcAft>
              <a:buSzPts val="1200"/>
              <a:buChar char="●"/>
              <a:defRPr sz="1200"/>
            </a:lvl4pPr>
            <a:lvl5pPr indent="-304800" lvl="4" marL="2286000">
              <a:lnSpc>
                <a:spcPct val="150000"/>
              </a:lnSpc>
              <a:spcBef>
                <a:spcPts val="0"/>
              </a:spcBef>
              <a:spcAft>
                <a:spcPts val="0"/>
              </a:spcAft>
              <a:buSzPts val="1200"/>
              <a:buChar char="○"/>
              <a:defRPr sz="1200"/>
            </a:lvl5pPr>
            <a:lvl6pPr indent="-304800" lvl="5" marL="2743200">
              <a:lnSpc>
                <a:spcPct val="150000"/>
              </a:lnSpc>
              <a:spcBef>
                <a:spcPts val="0"/>
              </a:spcBef>
              <a:spcAft>
                <a:spcPts val="0"/>
              </a:spcAft>
              <a:buSzPts val="1200"/>
              <a:buChar char="■"/>
              <a:defRPr sz="1200"/>
            </a:lvl6pPr>
            <a:lvl7pPr indent="-304800" lvl="6" marL="3200400">
              <a:lnSpc>
                <a:spcPct val="150000"/>
              </a:lnSpc>
              <a:spcBef>
                <a:spcPts val="0"/>
              </a:spcBef>
              <a:spcAft>
                <a:spcPts val="0"/>
              </a:spcAft>
              <a:buSzPts val="1200"/>
              <a:buChar char="●"/>
              <a:defRPr sz="1200"/>
            </a:lvl7pPr>
            <a:lvl8pPr indent="-304800" lvl="7" marL="3657600">
              <a:lnSpc>
                <a:spcPct val="150000"/>
              </a:lnSpc>
              <a:spcBef>
                <a:spcPts val="0"/>
              </a:spcBef>
              <a:spcAft>
                <a:spcPts val="0"/>
              </a:spcAft>
              <a:buSzPts val="1200"/>
              <a:buChar char="○"/>
              <a:defRPr sz="1200"/>
            </a:lvl8pPr>
            <a:lvl9pPr indent="-304800" lvl="8" marL="4114800">
              <a:lnSpc>
                <a:spcPct val="150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15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3F3F3F"/>
              </a:buClr>
              <a:buSzPts val="3150"/>
              <a:buFont typeface="Roboto"/>
              <a:buNone/>
              <a:defRPr sz="3150">
                <a:solidFill>
                  <a:srgbClr val="3F3F3F"/>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23850" lvl="0" marL="457200">
              <a:lnSpc>
                <a:spcPct val="150000"/>
              </a:lnSpc>
              <a:spcBef>
                <a:spcPts val="0"/>
              </a:spcBef>
              <a:spcAft>
                <a:spcPts val="0"/>
              </a:spcAft>
              <a:buClr>
                <a:schemeClr val="dk2"/>
              </a:buClr>
              <a:buSzPts val="1500"/>
              <a:buChar char="●"/>
              <a:defRPr sz="1500">
                <a:solidFill>
                  <a:schemeClr val="dk2"/>
                </a:solidFill>
              </a:defRPr>
            </a:lvl1pPr>
            <a:lvl2pPr indent="-323850" lvl="1" marL="914400">
              <a:lnSpc>
                <a:spcPct val="150000"/>
              </a:lnSpc>
              <a:spcBef>
                <a:spcPts val="0"/>
              </a:spcBef>
              <a:spcAft>
                <a:spcPts val="0"/>
              </a:spcAft>
              <a:buClr>
                <a:schemeClr val="dk2"/>
              </a:buClr>
              <a:buSzPts val="1500"/>
              <a:buChar char="○"/>
              <a:defRPr sz="1500">
                <a:solidFill>
                  <a:schemeClr val="dk2"/>
                </a:solidFill>
              </a:defRPr>
            </a:lvl2pPr>
            <a:lvl3pPr indent="-323850" lvl="2" marL="1371600">
              <a:lnSpc>
                <a:spcPct val="150000"/>
              </a:lnSpc>
              <a:spcBef>
                <a:spcPts val="0"/>
              </a:spcBef>
              <a:spcAft>
                <a:spcPts val="0"/>
              </a:spcAft>
              <a:buClr>
                <a:schemeClr val="dk2"/>
              </a:buClr>
              <a:buSzPts val="1500"/>
              <a:buChar char="■"/>
              <a:defRPr sz="1500">
                <a:solidFill>
                  <a:schemeClr val="dk2"/>
                </a:solidFill>
              </a:defRPr>
            </a:lvl3pPr>
            <a:lvl4pPr indent="-323850" lvl="3" marL="1828800">
              <a:lnSpc>
                <a:spcPct val="150000"/>
              </a:lnSpc>
              <a:spcBef>
                <a:spcPts val="0"/>
              </a:spcBef>
              <a:spcAft>
                <a:spcPts val="0"/>
              </a:spcAft>
              <a:buClr>
                <a:schemeClr val="dk2"/>
              </a:buClr>
              <a:buSzPts val="1500"/>
              <a:buChar char="●"/>
              <a:defRPr sz="1500">
                <a:solidFill>
                  <a:schemeClr val="dk2"/>
                </a:solidFill>
              </a:defRPr>
            </a:lvl4pPr>
            <a:lvl5pPr indent="-323850" lvl="4" marL="2286000">
              <a:lnSpc>
                <a:spcPct val="150000"/>
              </a:lnSpc>
              <a:spcBef>
                <a:spcPts val="0"/>
              </a:spcBef>
              <a:spcAft>
                <a:spcPts val="0"/>
              </a:spcAft>
              <a:buClr>
                <a:schemeClr val="dk2"/>
              </a:buClr>
              <a:buSzPts val="1500"/>
              <a:buChar char="○"/>
              <a:defRPr sz="1500">
                <a:solidFill>
                  <a:schemeClr val="dk2"/>
                </a:solidFill>
              </a:defRPr>
            </a:lvl5pPr>
            <a:lvl6pPr indent="-323850" lvl="5" marL="2743200">
              <a:lnSpc>
                <a:spcPct val="150000"/>
              </a:lnSpc>
              <a:spcBef>
                <a:spcPts val="0"/>
              </a:spcBef>
              <a:spcAft>
                <a:spcPts val="0"/>
              </a:spcAft>
              <a:buClr>
                <a:schemeClr val="dk2"/>
              </a:buClr>
              <a:buSzPts val="1500"/>
              <a:buChar char="■"/>
              <a:defRPr sz="1500">
                <a:solidFill>
                  <a:schemeClr val="dk2"/>
                </a:solidFill>
              </a:defRPr>
            </a:lvl6pPr>
            <a:lvl7pPr indent="-323850" lvl="6" marL="3200400">
              <a:lnSpc>
                <a:spcPct val="150000"/>
              </a:lnSpc>
              <a:spcBef>
                <a:spcPts val="0"/>
              </a:spcBef>
              <a:spcAft>
                <a:spcPts val="0"/>
              </a:spcAft>
              <a:buClr>
                <a:schemeClr val="dk2"/>
              </a:buClr>
              <a:buSzPts val="1500"/>
              <a:buChar char="●"/>
              <a:defRPr sz="1500">
                <a:solidFill>
                  <a:schemeClr val="dk2"/>
                </a:solidFill>
              </a:defRPr>
            </a:lvl7pPr>
            <a:lvl8pPr indent="-323850" lvl="7" marL="3657600">
              <a:lnSpc>
                <a:spcPct val="150000"/>
              </a:lnSpc>
              <a:spcBef>
                <a:spcPts val="0"/>
              </a:spcBef>
              <a:spcAft>
                <a:spcPts val="0"/>
              </a:spcAft>
              <a:buClr>
                <a:schemeClr val="dk2"/>
              </a:buClr>
              <a:buSzPts val="1500"/>
              <a:buChar char="○"/>
              <a:defRPr sz="1500">
                <a:solidFill>
                  <a:schemeClr val="dk2"/>
                </a:solidFill>
              </a:defRPr>
            </a:lvl8pPr>
            <a:lvl9pPr indent="-323850" lvl="8" marL="4114800">
              <a:lnSpc>
                <a:spcPct val="150000"/>
              </a:lnSpc>
              <a:spcBef>
                <a:spcPts val="0"/>
              </a:spcBef>
              <a:spcAft>
                <a:spcPts val="0"/>
              </a:spcAft>
              <a:buClr>
                <a:schemeClr val="dk2"/>
              </a:buClr>
              <a:buSzPts val="1500"/>
              <a:buChar char="■"/>
              <a:defRPr sz="15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61" name="Google Shape;61;p14"/>
          <p:cNvSpPr txBox="1"/>
          <p:nvPr/>
        </p:nvSpPr>
        <p:spPr>
          <a:xfrm>
            <a:off x="2475450" y="444075"/>
            <a:ext cx="4193100" cy="22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 sz="3250">
                <a:solidFill>
                  <a:srgbClr val="3DA4B5"/>
                </a:solidFill>
                <a:latin typeface="Roboto Light"/>
                <a:ea typeface="Roboto Light"/>
                <a:cs typeface="Roboto Light"/>
                <a:sym typeface="Roboto Light"/>
              </a:rPr>
              <a:t>ORM - JPA </a:t>
            </a:r>
            <a:endParaRPr sz="3250">
              <a:solidFill>
                <a:srgbClr val="3DA4B5"/>
              </a:solidFill>
              <a:latin typeface="Roboto Light"/>
              <a:ea typeface="Roboto Light"/>
              <a:cs typeface="Roboto Light"/>
              <a:sym typeface="Roboto Light"/>
            </a:endParaRPr>
          </a:p>
          <a:p>
            <a:pPr indent="0" lvl="0" marL="0" rtl="0" algn="ctr">
              <a:spcBef>
                <a:spcPts val="0"/>
              </a:spcBef>
              <a:spcAft>
                <a:spcPts val="0"/>
              </a:spcAft>
              <a:buNone/>
            </a:pPr>
            <a:r>
              <a:rPr lang="vi" sz="3250">
                <a:solidFill>
                  <a:srgbClr val="3DA4B5"/>
                </a:solidFill>
                <a:latin typeface="Roboto Light"/>
                <a:ea typeface="Roboto Light"/>
                <a:cs typeface="Roboto Light"/>
                <a:sym typeface="Roboto Light"/>
              </a:rPr>
              <a:t>HIBERNATE </a:t>
            </a:r>
            <a:endParaRPr sz="3250">
              <a:solidFill>
                <a:srgbClr val="3DA4B5"/>
              </a:solidFill>
              <a:latin typeface="Roboto Light"/>
              <a:ea typeface="Roboto Light"/>
              <a:cs typeface="Roboto Light"/>
              <a:sym typeface="Roboto Light"/>
            </a:endParaRPr>
          </a:p>
          <a:p>
            <a:pPr indent="0" lvl="0" marL="0" rtl="0" algn="ctr">
              <a:spcBef>
                <a:spcPts val="0"/>
              </a:spcBef>
              <a:spcAft>
                <a:spcPts val="0"/>
              </a:spcAft>
              <a:buNone/>
            </a:pPr>
            <a:r>
              <a:rPr lang="vi" sz="3250">
                <a:solidFill>
                  <a:srgbClr val="3DA4B5"/>
                </a:solidFill>
                <a:latin typeface="Roboto Light"/>
                <a:ea typeface="Roboto Light"/>
                <a:cs typeface="Roboto Light"/>
                <a:sym typeface="Roboto Light"/>
              </a:rPr>
              <a:t>SPRING DATA JPA</a:t>
            </a:r>
            <a:endParaRPr sz="3250">
              <a:solidFill>
                <a:srgbClr val="3DA4B5"/>
              </a:solidFill>
              <a:latin typeface="Roboto Light"/>
              <a:ea typeface="Roboto Light"/>
              <a:cs typeface="Roboto Light"/>
              <a:sym typeface="Roboto Light"/>
            </a:endParaRPr>
          </a:p>
        </p:txBody>
      </p:sp>
      <p:sp>
        <p:nvSpPr>
          <p:cNvPr id="62" name="Google Shape;62;p14"/>
          <p:cNvSpPr txBox="1"/>
          <p:nvPr/>
        </p:nvSpPr>
        <p:spPr>
          <a:xfrm>
            <a:off x="766200" y="2951800"/>
            <a:ext cx="7611600" cy="1526400"/>
          </a:xfrm>
          <a:prstGeom prst="rect">
            <a:avLst/>
          </a:prstGeom>
          <a:noFill/>
          <a:ln>
            <a:noFill/>
          </a:ln>
        </p:spPr>
        <p:txBody>
          <a:bodyPr anchorCtr="0" anchor="t" bIns="81625" lIns="163275" spcFirstLastPara="1" rIns="163275" wrap="square" tIns="81625">
            <a:noAutofit/>
          </a:bodyPr>
          <a:lstStyle/>
          <a:p>
            <a:pPr indent="0" lvl="0" marL="0" rtl="0" algn="ctr">
              <a:lnSpc>
                <a:spcPct val="115000"/>
              </a:lnSpc>
              <a:spcBef>
                <a:spcPts val="0"/>
              </a:spcBef>
              <a:spcAft>
                <a:spcPts val="0"/>
              </a:spcAft>
              <a:buNone/>
            </a:pPr>
            <a:r>
              <a:rPr lang="vi" sz="1800">
                <a:solidFill>
                  <a:srgbClr val="595959"/>
                </a:solidFill>
                <a:latin typeface="Roboto Light"/>
                <a:ea typeface="Roboto Light"/>
                <a:cs typeface="Roboto Light"/>
                <a:sym typeface="Roboto Light"/>
              </a:rPr>
              <a:t>Presenter: </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vi" sz="1800">
                <a:solidFill>
                  <a:srgbClr val="595959"/>
                </a:solidFill>
                <a:latin typeface="Roboto Light"/>
                <a:ea typeface="Roboto Light"/>
                <a:cs typeface="Roboto Light"/>
                <a:sym typeface="Roboto Light"/>
              </a:rPr>
              <a:t>hoangtl (host)</a:t>
            </a:r>
            <a:endParaRPr sz="1800">
              <a:solidFill>
                <a:schemeClr val="dk2"/>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rPr lang="vi" sz="1800">
                <a:solidFill>
                  <a:schemeClr val="dk2"/>
                </a:solidFill>
                <a:latin typeface="Roboto Light"/>
                <a:ea typeface="Roboto Light"/>
                <a:cs typeface="Roboto Light"/>
                <a:sym typeface="Roboto Light"/>
              </a:rPr>
              <a:t>huylq</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vi" sz="1800">
                <a:solidFill>
                  <a:srgbClr val="595959"/>
                </a:solidFill>
                <a:latin typeface="Roboto Light"/>
                <a:ea typeface="Roboto Light"/>
                <a:cs typeface="Roboto Light"/>
                <a:sym typeface="Roboto Light"/>
              </a:rPr>
              <a:t>hungbm</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rPr lang="vi" sz="1800">
                <a:solidFill>
                  <a:srgbClr val="595959"/>
                </a:solidFill>
                <a:latin typeface="Roboto Light"/>
                <a:ea typeface="Roboto Light"/>
                <a:cs typeface="Roboto Light"/>
                <a:sym typeface="Roboto Light"/>
              </a:rPr>
              <a:t>toanhv</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800">
              <a:solidFill>
                <a:srgbClr val="595959"/>
              </a:solidFill>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800">
              <a:solidFill>
                <a:srgbClr val="595959"/>
              </a:solidFill>
              <a:latin typeface="Roboto Light"/>
              <a:ea typeface="Roboto Light"/>
              <a:cs typeface="Roboto Light"/>
              <a:sym typeface="Roboto Light"/>
            </a:endParaRPr>
          </a:p>
        </p:txBody>
      </p:sp>
      <p:cxnSp>
        <p:nvCxnSpPr>
          <p:cNvPr id="63" name="Google Shape;63;p14"/>
          <p:cNvCxnSpPr/>
          <p:nvPr/>
        </p:nvCxnSpPr>
        <p:spPr>
          <a:xfrm>
            <a:off x="2561400" y="2701275"/>
            <a:ext cx="4021200" cy="0"/>
          </a:xfrm>
          <a:prstGeom prst="straightConnector1">
            <a:avLst/>
          </a:prstGeom>
          <a:noFill/>
          <a:ln cap="flat" cmpd="sng" w="9525">
            <a:solidFill>
              <a:srgbClr val="6D9EEB"/>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Hibernate	</a:t>
            </a:r>
            <a:endParaRPr>
              <a:solidFill>
                <a:srgbClr val="595959"/>
              </a:solidFill>
              <a:latin typeface="Roboto"/>
              <a:ea typeface="Roboto"/>
              <a:cs typeface="Roboto"/>
              <a:sym typeface="Roboto"/>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Open source Java-based ORM tool developed by Red Hat, released in 2001, d</a:t>
            </a:r>
            <a:r>
              <a:rPr lang="vi">
                <a:latin typeface="Roboto Light"/>
                <a:ea typeface="Roboto Light"/>
                <a:cs typeface="Roboto Light"/>
                <a:sym typeface="Roboto Light"/>
              </a:rPr>
              <a:t>istributed under GNU Lesser General Public License 2.1</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Java applications use Hibernate APIs to load, store, query,... its domain data into datastore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Hibernate is a JPA Provider (</a:t>
            </a:r>
            <a:r>
              <a:rPr lang="vi">
                <a:latin typeface="Roboto Light"/>
                <a:ea typeface="Roboto Light"/>
                <a:cs typeface="Roboto Light"/>
                <a:sym typeface="Roboto Light"/>
              </a:rPr>
              <a:t>It implements JPA specification since JPA 2.0)</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Hibernate retains its native API for both backward compatibility and to </a:t>
            </a:r>
            <a:r>
              <a:rPr lang="vi">
                <a:latin typeface="Roboto Light"/>
                <a:ea typeface="Roboto Light"/>
                <a:cs typeface="Roboto Light"/>
                <a:sym typeface="Roboto Light"/>
              </a:rPr>
              <a:t>accommodate</a:t>
            </a:r>
            <a:r>
              <a:rPr lang="vi">
                <a:latin typeface="Roboto Light"/>
                <a:ea typeface="Roboto Light"/>
                <a:cs typeface="Roboto Light"/>
                <a:sym typeface="Roboto Light"/>
              </a:rPr>
              <a:t> non-standard features</a:t>
            </a:r>
            <a:endParaRPr>
              <a:latin typeface="Roboto Light"/>
              <a:ea typeface="Roboto Light"/>
              <a:cs typeface="Roboto Light"/>
              <a:sym typeface="Roboto Light"/>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Hibernate: Features	</a:t>
            </a:r>
            <a:endParaRPr>
              <a:solidFill>
                <a:srgbClr val="595959"/>
              </a:solidFill>
              <a:latin typeface="Roboto"/>
              <a:ea typeface="Roboto"/>
              <a:cs typeface="Roboto"/>
              <a:sym typeface="Roboto"/>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Provide ORM with different strategies (multiple-objects to single-row mapping)</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Support lazy initialization with numerous fetching strategies</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Provide session-level cache and optional second-level cache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Automatic generation of the primary key</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Support detached object concept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Automatic Dirty Checking mechanism</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Polymorphic associations, bi-directional association</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Provide different object-oriented query languages: HQL, JPQL</a:t>
            </a:r>
            <a:endParaRPr>
              <a:latin typeface="Roboto Light"/>
              <a:ea typeface="Roboto Light"/>
              <a:cs typeface="Roboto Light"/>
              <a:sym typeface="Roboto Light"/>
            </a:endParaRPr>
          </a:p>
        </p:txBody>
      </p:sp>
      <p:sp>
        <p:nvSpPr>
          <p:cNvPr id="152" name="Google Shape;15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Why use Hibernate?</a:t>
            </a:r>
            <a:endParaRPr/>
          </a:p>
        </p:txBody>
      </p:sp>
      <p:sp>
        <p:nvSpPr>
          <p:cNvPr id="158" name="Google Shape;15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ORM Framework: maintenance is easy and cost-effective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Open source and free software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Database independent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JPA annotation support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Hibernate uses best JDBC concepts (Rowset instead of ResultSet, DataSource instead of DriverManager, batch operation, PreparedStatement)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Provide Dialect classes</a:t>
            </a:r>
            <a:endParaRPr>
              <a:latin typeface="Roboto Light"/>
              <a:ea typeface="Roboto Light"/>
              <a:cs typeface="Roboto Light"/>
              <a:sym typeface="Roboto Light"/>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Disadvantages</a:t>
            </a:r>
            <a:endParaRPr/>
          </a:p>
        </p:txBody>
      </p:sp>
      <p:sp>
        <p:nvSpPr>
          <p:cNvPr id="165" name="Google Shape;16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Slower than pure JDBC</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Lots of APIs to learn + Shitty documentation</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Not suitable for small projects</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Generate complex queries with many joins</a:t>
            </a:r>
            <a:endParaRPr>
              <a:latin typeface="Roboto Light"/>
              <a:ea typeface="Roboto Light"/>
              <a:cs typeface="Roboto Light"/>
              <a:sym typeface="Roboto Light"/>
            </a:endParaRPr>
          </a:p>
        </p:txBody>
      </p:sp>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Hibernate: Architecture	</a:t>
            </a:r>
            <a:endParaRPr>
              <a:solidFill>
                <a:srgbClr val="595959"/>
              </a:solidFill>
              <a:latin typeface="Roboto"/>
              <a:ea typeface="Roboto"/>
              <a:cs typeface="Roboto"/>
              <a:sym typeface="Roboto"/>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sz="1500">
              <a:solidFill>
                <a:srgbClr val="595959"/>
              </a:solidFill>
              <a:latin typeface="Roboto Light"/>
              <a:ea typeface="Roboto Light"/>
              <a:cs typeface="Roboto Light"/>
              <a:sym typeface="Roboto Light"/>
            </a:endParaRPr>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74" name="Google Shape;174;p27"/>
          <p:cNvPicPr preferRelativeResize="0"/>
          <p:nvPr/>
        </p:nvPicPr>
        <p:blipFill>
          <a:blip r:embed="rId3">
            <a:alphaModFix/>
          </a:blip>
          <a:stretch>
            <a:fillRect/>
          </a:stretch>
        </p:blipFill>
        <p:spPr>
          <a:xfrm>
            <a:off x="436126" y="1903134"/>
            <a:ext cx="3905250" cy="1872726"/>
          </a:xfrm>
          <a:prstGeom prst="rect">
            <a:avLst/>
          </a:prstGeom>
          <a:noFill/>
          <a:ln>
            <a:noFill/>
          </a:ln>
        </p:spPr>
      </p:pic>
      <p:sp>
        <p:nvSpPr>
          <p:cNvPr id="175" name="Google Shape;175;p27"/>
          <p:cNvSpPr txBox="1"/>
          <p:nvPr/>
        </p:nvSpPr>
        <p:spPr>
          <a:xfrm>
            <a:off x="2304350" y="4168150"/>
            <a:ext cx="6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JPA</a:t>
            </a:r>
            <a:endParaRPr/>
          </a:p>
        </p:txBody>
      </p:sp>
      <p:sp>
        <p:nvSpPr>
          <p:cNvPr id="176" name="Google Shape;176;p27"/>
          <p:cNvSpPr txBox="1"/>
          <p:nvPr/>
        </p:nvSpPr>
        <p:spPr>
          <a:xfrm>
            <a:off x="6614075" y="4168150"/>
            <a:ext cx="11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Hibernate</a:t>
            </a:r>
            <a:endParaRPr/>
          </a:p>
        </p:txBody>
      </p:sp>
      <p:pic>
        <p:nvPicPr>
          <p:cNvPr id="177" name="Google Shape;177;p27"/>
          <p:cNvPicPr preferRelativeResize="0"/>
          <p:nvPr/>
        </p:nvPicPr>
        <p:blipFill>
          <a:blip r:embed="rId4">
            <a:alphaModFix/>
          </a:blip>
          <a:stretch>
            <a:fillRect/>
          </a:stretch>
        </p:blipFill>
        <p:spPr>
          <a:xfrm>
            <a:off x="5517975" y="1510837"/>
            <a:ext cx="3101794" cy="2657313"/>
          </a:xfrm>
          <a:prstGeom prst="rect">
            <a:avLst/>
          </a:prstGeom>
          <a:noFill/>
          <a:ln>
            <a:noFill/>
          </a:ln>
        </p:spPr>
      </p:pic>
      <p:cxnSp>
        <p:nvCxnSpPr>
          <p:cNvPr id="178" name="Google Shape;178;p27"/>
          <p:cNvCxnSpPr>
            <a:stCxn id="177" idx="1"/>
            <a:endCxn id="174" idx="3"/>
          </p:cNvCxnSpPr>
          <p:nvPr/>
        </p:nvCxnSpPr>
        <p:spPr>
          <a:xfrm rot="10800000">
            <a:off x="4341375" y="2839494"/>
            <a:ext cx="1176600" cy="0"/>
          </a:xfrm>
          <a:prstGeom prst="straightConnector1">
            <a:avLst/>
          </a:prstGeom>
          <a:noFill/>
          <a:ln cap="flat" cmpd="sng" w="9525">
            <a:solidFill>
              <a:schemeClr val="dk2"/>
            </a:solidFill>
            <a:prstDash val="dash"/>
            <a:round/>
            <a:headEnd len="med" w="med" type="none"/>
            <a:tailEnd len="med" w="med" type="triangle"/>
          </a:ln>
        </p:spPr>
      </p:cxnSp>
      <p:sp>
        <p:nvSpPr>
          <p:cNvPr id="179" name="Google Shape;179;p27"/>
          <p:cNvSpPr txBox="1"/>
          <p:nvPr/>
        </p:nvSpPr>
        <p:spPr>
          <a:xfrm>
            <a:off x="4417575" y="2439300"/>
            <a:ext cx="11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implements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Hibernate: Persistence Context	</a:t>
            </a:r>
            <a:endParaRPr>
              <a:solidFill>
                <a:srgbClr val="595959"/>
              </a:solidFill>
              <a:latin typeface="Roboto"/>
              <a:ea typeface="Roboto"/>
              <a:cs typeface="Roboto"/>
              <a:sym typeface="Roboto"/>
            </a:endParaRPr>
          </a:p>
        </p:txBody>
      </p:sp>
      <p:sp>
        <p:nvSpPr>
          <p:cNvPr id="185" name="Google Shape;185;p28"/>
          <p:cNvSpPr txBox="1"/>
          <p:nvPr>
            <p:ph idx="1" type="body"/>
          </p:nvPr>
        </p:nvSpPr>
        <p:spPr>
          <a:xfrm>
            <a:off x="311700" y="1152475"/>
            <a:ext cx="8520600" cy="3747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A cache of managed entity instances. All entities in persistent state and managed in a unit of work are cached in this context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Within the persistence context, the entity instances and their lifecycle are managed.</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In Hibernate, 1 </a:t>
            </a:r>
            <a:r>
              <a:rPr i="1" lang="vi">
                <a:latin typeface="Roboto Light"/>
                <a:ea typeface="Roboto Light"/>
                <a:cs typeface="Roboto Light"/>
                <a:sym typeface="Roboto Light"/>
              </a:rPr>
              <a:t>Session</a:t>
            </a:r>
            <a:r>
              <a:rPr lang="vi">
                <a:latin typeface="Roboto Light"/>
                <a:ea typeface="Roboto Light"/>
                <a:cs typeface="Roboto Light"/>
                <a:sym typeface="Roboto Light"/>
              </a:rPr>
              <a:t> has 1 internal persistence context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The persistence context is useful for:</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automatic dirty checking and transactional write-behind.</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use the persistence context as a first-level cache. -&gt; repeatable read</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guarantee a scope of Java object identity.</a:t>
            </a:r>
            <a:endParaRPr>
              <a:latin typeface="Roboto Light"/>
              <a:ea typeface="Roboto Light"/>
              <a:cs typeface="Roboto Light"/>
              <a:sym typeface="Roboto Light"/>
            </a:endParaRPr>
          </a:p>
        </p:txBody>
      </p:sp>
      <p:sp>
        <p:nvSpPr>
          <p:cNvPr id="186" name="Google Shape;1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Hibernate: States of entity</a:t>
            </a:r>
            <a:endParaRPr>
              <a:solidFill>
                <a:srgbClr val="595959"/>
              </a:solidFill>
              <a:latin typeface="Roboto"/>
              <a:ea typeface="Roboto"/>
              <a:cs typeface="Roboto"/>
              <a:sym typeface="Roboto"/>
            </a:endParaRPr>
          </a:p>
        </p:txBody>
      </p:sp>
      <p:sp>
        <p:nvSpPr>
          <p:cNvPr id="192" name="Google Shape;1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93" name="Google Shape;193;p29"/>
          <p:cNvPicPr preferRelativeResize="0"/>
          <p:nvPr/>
        </p:nvPicPr>
        <p:blipFill>
          <a:blip r:embed="rId3">
            <a:alphaModFix/>
          </a:blip>
          <a:stretch>
            <a:fillRect/>
          </a:stretch>
        </p:blipFill>
        <p:spPr>
          <a:xfrm>
            <a:off x="1577925" y="1299800"/>
            <a:ext cx="5988150" cy="350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States of entity</a:t>
            </a:r>
            <a:r>
              <a:rPr lang="vi">
                <a:solidFill>
                  <a:srgbClr val="595959"/>
                </a:solidFill>
              </a:rPr>
              <a:t>	</a:t>
            </a:r>
            <a:endParaRPr>
              <a:solidFill>
                <a:srgbClr val="595959"/>
              </a:solidFill>
              <a:latin typeface="Roboto"/>
              <a:ea typeface="Roboto"/>
              <a:cs typeface="Roboto"/>
              <a:sym typeface="Roboto"/>
            </a:endParaRPr>
          </a:p>
        </p:txBody>
      </p:sp>
      <p:sp>
        <p:nvSpPr>
          <p:cNvPr id="199" name="Google Shape;199;p30"/>
          <p:cNvSpPr txBox="1"/>
          <p:nvPr>
            <p:ph idx="1" type="body"/>
          </p:nvPr>
        </p:nvSpPr>
        <p:spPr>
          <a:xfrm>
            <a:off x="311700" y="1065925"/>
            <a:ext cx="8832300" cy="39909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b="1" lang="vi"/>
              <a:t>Transient</a:t>
            </a:r>
            <a:endParaRPr b="1" sz="1500"/>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A newly created object, not associated with a Hibernate Session or any db table row</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Non-transactional -&gt; Hibernate doesn’t provide rollback for transient objects</a:t>
            </a:r>
            <a:endParaRPr>
              <a:latin typeface="Roboto Light"/>
              <a:ea typeface="Roboto Light"/>
              <a:cs typeface="Roboto Light"/>
              <a:sym typeface="Roboto Light"/>
            </a:endParaRPr>
          </a:p>
          <a:p>
            <a:pPr indent="-323850" lvl="0" marL="457200" rtl="0" algn="l">
              <a:lnSpc>
                <a:spcPct val="115000"/>
              </a:lnSpc>
              <a:spcBef>
                <a:spcPts val="0"/>
              </a:spcBef>
              <a:spcAft>
                <a:spcPts val="0"/>
              </a:spcAft>
              <a:buSzPts val="1500"/>
              <a:buChar char="-"/>
            </a:pPr>
            <a:r>
              <a:rPr b="1" lang="vi"/>
              <a:t>Persistent</a:t>
            </a:r>
            <a:endParaRPr b="1"/>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An entity instance associated with a persistence context and have a database identity</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Changing to such entity would automatically be detected and propagated to the db during Session flush-time</a:t>
            </a:r>
            <a:endParaRPr>
              <a:latin typeface="Roboto Light"/>
              <a:ea typeface="Roboto Light"/>
              <a:cs typeface="Roboto Light"/>
              <a:sym typeface="Roboto Light"/>
            </a:endParaRPr>
          </a:p>
          <a:p>
            <a:pPr indent="-323850" lvl="0" marL="457200" rtl="0" algn="l">
              <a:lnSpc>
                <a:spcPct val="115000"/>
              </a:lnSpc>
              <a:spcBef>
                <a:spcPts val="0"/>
              </a:spcBef>
              <a:spcAft>
                <a:spcPts val="0"/>
              </a:spcAft>
              <a:buSzPts val="1500"/>
              <a:buChar char="-"/>
            </a:pPr>
            <a:r>
              <a:rPr b="1" lang="vi"/>
              <a:t>Detached</a:t>
            </a:r>
            <a:endParaRPr b="1"/>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An object that has been persistence but its persistence context is closed </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It has a persistent identity and can have a corresponding row in the db </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Hibernate doesn’t guarantee the relationship between persistence identity vs Java identity</a:t>
            </a:r>
            <a:endParaRPr>
              <a:latin typeface="Roboto Light"/>
              <a:ea typeface="Roboto Light"/>
              <a:cs typeface="Roboto Light"/>
              <a:sym typeface="Roboto Light"/>
            </a:endParaRPr>
          </a:p>
          <a:p>
            <a:pPr indent="-323850" lvl="0" marL="457200" rtl="0" algn="l">
              <a:lnSpc>
                <a:spcPct val="115000"/>
              </a:lnSpc>
              <a:spcBef>
                <a:spcPts val="0"/>
              </a:spcBef>
              <a:spcAft>
                <a:spcPts val="0"/>
              </a:spcAft>
              <a:buSzPts val="1500"/>
              <a:buChar char="-"/>
            </a:pPr>
            <a:r>
              <a:rPr b="1" lang="vi"/>
              <a:t>Removed</a:t>
            </a:r>
            <a:endParaRPr b="1"/>
          </a:p>
          <a:p>
            <a:pPr indent="-323850" lvl="1" marL="9144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A removed entity is only scheduled for deletion and the actual database DELETE statement will be executed during Session flush-time</a:t>
            </a:r>
            <a:endParaRPr>
              <a:latin typeface="Roboto Light"/>
              <a:ea typeface="Roboto Light"/>
              <a:cs typeface="Roboto Light"/>
              <a:sym typeface="Roboto Light"/>
            </a:endParaRPr>
          </a:p>
        </p:txBody>
      </p:sp>
      <p:sp>
        <p:nvSpPr>
          <p:cNvPr id="200" name="Google Shape;2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Fetching Type</a:t>
            </a:r>
            <a:r>
              <a:rPr lang="vi">
                <a:solidFill>
                  <a:srgbClr val="595959"/>
                </a:solidFill>
              </a:rPr>
              <a:t>	</a:t>
            </a:r>
            <a:endParaRPr>
              <a:solidFill>
                <a:srgbClr val="595959"/>
              </a:solidFill>
              <a:latin typeface="Roboto"/>
              <a:ea typeface="Roboto"/>
              <a:cs typeface="Roboto"/>
              <a:sym typeface="Roboto"/>
            </a:endParaRPr>
          </a:p>
        </p:txBody>
      </p:sp>
      <p:sp>
        <p:nvSpPr>
          <p:cNvPr id="206" name="Google Shape;206;p31"/>
          <p:cNvSpPr txBox="1"/>
          <p:nvPr>
            <p:ph idx="1" type="body"/>
          </p:nvPr>
        </p:nvSpPr>
        <p:spPr>
          <a:xfrm>
            <a:off x="311700" y="1065925"/>
            <a:ext cx="8832300" cy="19509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Hibernate defaults to a </a:t>
            </a:r>
            <a:r>
              <a:rPr b="1" lang="vi"/>
              <a:t>lazy</a:t>
            </a:r>
            <a:r>
              <a:rPr lang="vi">
                <a:latin typeface="Roboto Light"/>
                <a:ea typeface="Roboto Light"/>
                <a:cs typeface="Roboto Light"/>
                <a:sym typeface="Roboto Light"/>
              </a:rPr>
              <a:t> fetching strategy for all entities and collections</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Using </a:t>
            </a:r>
            <a:r>
              <a:rPr b="1" lang="vi"/>
              <a:t>load()</a:t>
            </a:r>
            <a:r>
              <a:rPr lang="vi">
                <a:latin typeface="Roboto Light"/>
                <a:ea typeface="Roboto Light"/>
                <a:cs typeface="Roboto Light"/>
                <a:sym typeface="Roboto Light"/>
              </a:rPr>
              <a:t>, whenever Hibernate returns an instance of an entity class, it checks whether it can return a proxy instead and avoid a database hit</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A proxy is initialized if you call any method that is not the identifier getter method</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a:latin typeface="Roboto Light"/>
              <a:ea typeface="Roboto Light"/>
              <a:cs typeface="Roboto Light"/>
              <a:sym typeface="Roboto Light"/>
            </a:endParaRPr>
          </a:p>
        </p:txBody>
      </p:sp>
      <p:sp>
        <p:nvSpPr>
          <p:cNvPr id="207" name="Google Shape;20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208" name="Google Shape;208;p31"/>
          <p:cNvPicPr preferRelativeResize="0"/>
          <p:nvPr/>
        </p:nvPicPr>
        <p:blipFill>
          <a:blip r:embed="rId3">
            <a:alphaModFix/>
          </a:blip>
          <a:stretch>
            <a:fillRect/>
          </a:stretch>
        </p:blipFill>
        <p:spPr>
          <a:xfrm>
            <a:off x="2075125" y="4396475"/>
            <a:ext cx="5305425" cy="590550"/>
          </a:xfrm>
          <a:prstGeom prst="rect">
            <a:avLst/>
          </a:prstGeom>
          <a:noFill/>
          <a:ln>
            <a:noFill/>
          </a:ln>
        </p:spPr>
      </p:pic>
      <p:pic>
        <p:nvPicPr>
          <p:cNvPr id="209" name="Google Shape;209;p31"/>
          <p:cNvPicPr preferRelativeResize="0"/>
          <p:nvPr/>
        </p:nvPicPr>
        <p:blipFill>
          <a:blip r:embed="rId4">
            <a:alphaModFix/>
          </a:blip>
          <a:stretch>
            <a:fillRect/>
          </a:stretch>
        </p:blipFill>
        <p:spPr>
          <a:xfrm>
            <a:off x="1600200" y="2702900"/>
            <a:ext cx="5943600" cy="147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Fetching Type</a:t>
            </a:r>
            <a:r>
              <a:rPr lang="vi">
                <a:solidFill>
                  <a:srgbClr val="595959"/>
                </a:solidFill>
              </a:rPr>
              <a:t>	</a:t>
            </a:r>
            <a:endParaRPr>
              <a:solidFill>
                <a:srgbClr val="595959"/>
              </a:solidFill>
              <a:latin typeface="Roboto"/>
              <a:ea typeface="Roboto"/>
              <a:cs typeface="Roboto"/>
              <a:sym typeface="Roboto"/>
            </a:endParaRPr>
          </a:p>
        </p:txBody>
      </p:sp>
      <p:sp>
        <p:nvSpPr>
          <p:cNvPr id="215" name="Google Shape;215;p32"/>
          <p:cNvSpPr txBox="1"/>
          <p:nvPr>
            <p:ph idx="1" type="body"/>
          </p:nvPr>
        </p:nvSpPr>
        <p:spPr>
          <a:xfrm>
            <a:off x="311700" y="1065925"/>
            <a:ext cx="8832300" cy="39909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b="1" lang="vi"/>
              <a:t>FetchType.EAGER</a:t>
            </a:r>
            <a:r>
              <a:rPr lang="vi">
                <a:latin typeface="Roboto Light"/>
                <a:ea typeface="Roboto Light"/>
                <a:cs typeface="Roboto Light"/>
                <a:sym typeface="Roboto Light"/>
              </a:rPr>
              <a:t> strategy is a requirement on </a:t>
            </a:r>
            <a:r>
              <a:rPr lang="vi">
                <a:latin typeface="Roboto Light"/>
                <a:ea typeface="Roboto Light"/>
                <a:cs typeface="Roboto Light"/>
                <a:sym typeface="Roboto Light"/>
              </a:rPr>
              <a:t>the </a:t>
            </a:r>
            <a:r>
              <a:rPr lang="vi">
                <a:latin typeface="Roboto Light"/>
                <a:ea typeface="Roboto Light"/>
                <a:cs typeface="Roboto Light"/>
                <a:sym typeface="Roboto Light"/>
              </a:rPr>
              <a:t>persistence provider runtime that data must be eagerly fetched (@ManyToOne, @OneToOne)</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 Simplicity</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 Longer initial loading time</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 Loading too much unnecessary data might impact performance</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Char char="-"/>
            </a:pPr>
            <a:r>
              <a:rPr b="1" lang="vi"/>
              <a:t>FetchType.LAZY</a:t>
            </a:r>
            <a:r>
              <a:rPr lang="vi">
                <a:latin typeface="Roboto Light"/>
                <a:ea typeface="Roboto Light"/>
                <a:cs typeface="Roboto Light"/>
                <a:sym typeface="Roboto Light"/>
              </a:rPr>
              <a:t> strategy is a hint to the persistence provider runtime that data should be fetched lazily when it is first accessed (@OneToMany, @ManyToMany)</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 Smaller initial load time than the other approach</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 Might end up with LazyInitializationException</a:t>
            </a:r>
            <a:endParaRPr>
              <a:latin typeface="Roboto Light"/>
              <a:ea typeface="Roboto Light"/>
              <a:cs typeface="Roboto Light"/>
              <a:sym typeface="Roboto Light"/>
            </a:endParaRPr>
          </a:p>
        </p:txBody>
      </p:sp>
      <p:sp>
        <p:nvSpPr>
          <p:cNvPr id="216" name="Google Shape;21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CONTENT</a:t>
            </a:r>
            <a:endParaRPr>
              <a:solidFill>
                <a:srgbClr val="595959"/>
              </a:solidFill>
              <a:latin typeface="Roboto"/>
              <a:ea typeface="Roboto"/>
              <a:cs typeface="Roboto"/>
              <a:sym typeface="Roboto"/>
            </a:endParaRPr>
          </a:p>
        </p:txBody>
      </p:sp>
      <p:sp>
        <p:nvSpPr>
          <p:cNvPr id="69" name="Google Shape;69;p15"/>
          <p:cNvSpPr txBox="1"/>
          <p:nvPr>
            <p:ph idx="1" type="body"/>
          </p:nvPr>
        </p:nvSpPr>
        <p:spPr>
          <a:xfrm>
            <a:off x="311700" y="1152475"/>
            <a:ext cx="8520600" cy="39045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595959"/>
              </a:buClr>
              <a:buSzPts val="1500"/>
              <a:buFont typeface="Roboto Light"/>
              <a:buAutoNum type="romanUcPeriod"/>
            </a:pPr>
            <a:r>
              <a:rPr lang="vi" sz="1500">
                <a:solidFill>
                  <a:srgbClr val="595959"/>
                </a:solidFill>
                <a:latin typeface="Roboto Light"/>
                <a:ea typeface="Roboto Light"/>
                <a:cs typeface="Roboto Light"/>
                <a:sym typeface="Roboto Light"/>
              </a:rPr>
              <a:t>JDBC                                                                                     </a:t>
            </a:r>
            <a:r>
              <a:rPr lang="vi">
                <a:solidFill>
                  <a:srgbClr val="595959"/>
                </a:solidFill>
                <a:latin typeface="Roboto Light"/>
                <a:ea typeface="Roboto Light"/>
                <a:cs typeface="Roboto Light"/>
                <a:sym typeface="Roboto Light"/>
              </a:rPr>
              <a:t>V. Spring Data JPA</a:t>
            </a:r>
            <a:endParaRPr sz="1500">
              <a:solidFill>
                <a:srgbClr val="595959"/>
              </a:solidFill>
              <a:latin typeface="Roboto Light"/>
              <a:ea typeface="Roboto Light"/>
              <a:cs typeface="Roboto Light"/>
              <a:sym typeface="Roboto Light"/>
            </a:endParaRPr>
          </a:p>
          <a:p>
            <a:pPr indent="-311150" lvl="0" marL="457200" rtl="0" algn="l">
              <a:lnSpc>
                <a:spcPct val="150000"/>
              </a:lnSpc>
              <a:spcBef>
                <a:spcPts val="0"/>
              </a:spcBef>
              <a:spcAft>
                <a:spcPts val="0"/>
              </a:spcAft>
              <a:buClr>
                <a:srgbClr val="595959"/>
              </a:buClr>
              <a:buSzPts val="1300"/>
              <a:buFont typeface="Roboto Light"/>
              <a:buChar char="-"/>
            </a:pPr>
            <a:r>
              <a:rPr lang="vi" sz="1300">
                <a:solidFill>
                  <a:srgbClr val="595959"/>
                </a:solidFill>
                <a:latin typeface="Roboto Light"/>
                <a:ea typeface="Roboto Light"/>
                <a:cs typeface="Roboto Light"/>
                <a:sym typeface="Roboto Light"/>
              </a:rPr>
              <a:t>Architecture, Workflow                                                                      </a:t>
            </a:r>
            <a:r>
              <a:rPr lang="vi" sz="1300">
                <a:solidFill>
                  <a:srgbClr val="595959"/>
                </a:solidFill>
                <a:latin typeface="Roboto Light"/>
                <a:ea typeface="Roboto Light"/>
                <a:cs typeface="Roboto Light"/>
                <a:sym typeface="Roboto Light"/>
              </a:rPr>
              <a:t>- What is Spring Data JPA?</a:t>
            </a:r>
            <a:endParaRPr sz="1300">
              <a:solidFill>
                <a:srgbClr val="595959"/>
              </a:solidFill>
              <a:latin typeface="Roboto Light"/>
              <a:ea typeface="Roboto Light"/>
              <a:cs typeface="Roboto Light"/>
              <a:sym typeface="Roboto Light"/>
            </a:endParaRPr>
          </a:p>
          <a:p>
            <a:pPr indent="-323850" lvl="0" marL="457200" rtl="0" algn="l">
              <a:lnSpc>
                <a:spcPct val="150000"/>
              </a:lnSpc>
              <a:spcBef>
                <a:spcPts val="0"/>
              </a:spcBef>
              <a:spcAft>
                <a:spcPts val="0"/>
              </a:spcAft>
              <a:buClr>
                <a:srgbClr val="595959"/>
              </a:buClr>
              <a:buSzPts val="1500"/>
              <a:buFont typeface="Roboto Light"/>
              <a:buAutoNum type="romanUcPeriod"/>
            </a:pPr>
            <a:r>
              <a:rPr lang="vi" sz="1500">
                <a:solidFill>
                  <a:srgbClr val="595959"/>
                </a:solidFill>
                <a:latin typeface="Roboto Light"/>
                <a:ea typeface="Roboto Light"/>
                <a:cs typeface="Roboto Light"/>
                <a:sym typeface="Roboto Light"/>
              </a:rPr>
              <a:t>ORM									</a:t>
            </a:r>
            <a:r>
              <a:rPr lang="vi">
                <a:solidFill>
                  <a:srgbClr val="595959"/>
                </a:solidFill>
                <a:latin typeface="Roboto Light"/>
                <a:ea typeface="Roboto Light"/>
                <a:cs typeface="Roboto Light"/>
                <a:sym typeface="Roboto Light"/>
              </a:rPr>
              <a:t>     </a:t>
            </a:r>
            <a:r>
              <a:rPr lang="vi">
                <a:solidFill>
                  <a:srgbClr val="595959"/>
                </a:solidFill>
                <a:latin typeface="Roboto Light"/>
                <a:ea typeface="Roboto Light"/>
                <a:cs typeface="Roboto Light"/>
                <a:sym typeface="Roboto Light"/>
              </a:rPr>
              <a:t>  - </a:t>
            </a:r>
            <a:r>
              <a:rPr lang="vi" sz="1400">
                <a:solidFill>
                  <a:srgbClr val="595959"/>
                </a:solidFill>
                <a:latin typeface="Roboto Light"/>
                <a:ea typeface="Roboto Light"/>
                <a:cs typeface="Roboto Light"/>
                <a:sym typeface="Roboto Light"/>
              </a:rPr>
              <a:t>Feature</a:t>
            </a:r>
            <a:endParaRPr sz="1400">
              <a:solidFill>
                <a:srgbClr val="595959"/>
              </a:solidFill>
              <a:latin typeface="Roboto Light"/>
              <a:ea typeface="Roboto Light"/>
              <a:cs typeface="Roboto Light"/>
              <a:sym typeface="Roboto Light"/>
            </a:endParaRPr>
          </a:p>
          <a:p>
            <a:pPr indent="0" lvl="0" marL="0" rtl="0" algn="l">
              <a:lnSpc>
                <a:spcPct val="150000"/>
              </a:lnSpc>
              <a:spcBef>
                <a:spcPts val="0"/>
              </a:spcBef>
              <a:spcAft>
                <a:spcPts val="0"/>
              </a:spcAft>
              <a:buNone/>
            </a:pPr>
            <a:r>
              <a:rPr lang="vi">
                <a:solidFill>
                  <a:srgbClr val="595959"/>
                </a:solidFill>
                <a:latin typeface="Roboto Light"/>
                <a:ea typeface="Roboto Light"/>
                <a:cs typeface="Roboto Light"/>
                <a:sym typeface="Roboto Light"/>
              </a:rPr>
              <a:t>                                                                                                          - </a:t>
            </a:r>
            <a:r>
              <a:rPr lang="vi" sz="1400">
                <a:solidFill>
                  <a:srgbClr val="595959"/>
                </a:solidFill>
                <a:latin typeface="Roboto Light"/>
                <a:ea typeface="Roboto Light"/>
                <a:cs typeface="Roboto Light"/>
                <a:sym typeface="Roboto Light"/>
              </a:rPr>
              <a:t>Spring Data JPA vs Hibernate</a:t>
            </a:r>
            <a:r>
              <a:rPr lang="vi">
                <a:solidFill>
                  <a:srgbClr val="595959"/>
                </a:solidFill>
                <a:latin typeface="Roboto Light"/>
                <a:ea typeface="Roboto Light"/>
                <a:cs typeface="Roboto Light"/>
                <a:sym typeface="Roboto Light"/>
              </a:rPr>
              <a:t> </a:t>
            </a:r>
            <a:endParaRPr>
              <a:solidFill>
                <a:srgbClr val="595959"/>
              </a:solidFill>
              <a:latin typeface="Roboto Light"/>
              <a:ea typeface="Roboto Light"/>
              <a:cs typeface="Roboto Light"/>
              <a:sym typeface="Roboto Light"/>
            </a:endParaRPr>
          </a:p>
          <a:p>
            <a:pPr indent="-323850" lvl="0" marL="457200" rtl="0" algn="l">
              <a:lnSpc>
                <a:spcPct val="150000"/>
              </a:lnSpc>
              <a:spcBef>
                <a:spcPts val="0"/>
              </a:spcBef>
              <a:spcAft>
                <a:spcPts val="0"/>
              </a:spcAft>
              <a:buClr>
                <a:srgbClr val="595959"/>
              </a:buClr>
              <a:buSzPts val="1500"/>
              <a:buFont typeface="Roboto Light"/>
              <a:buAutoNum type="romanUcPeriod"/>
            </a:pPr>
            <a:r>
              <a:rPr lang="vi" sz="1500">
                <a:solidFill>
                  <a:srgbClr val="595959"/>
                </a:solidFill>
                <a:latin typeface="Roboto Light"/>
                <a:ea typeface="Roboto Light"/>
                <a:cs typeface="Roboto Light"/>
                <a:sym typeface="Roboto Light"/>
              </a:rPr>
              <a:t>J</a:t>
            </a:r>
            <a:r>
              <a:rPr lang="vi">
                <a:solidFill>
                  <a:srgbClr val="595959"/>
                </a:solidFill>
                <a:latin typeface="Roboto Light"/>
                <a:ea typeface="Roboto Light"/>
                <a:cs typeface="Roboto Light"/>
                <a:sym typeface="Roboto Light"/>
              </a:rPr>
              <a:t>PA, JPA Architecture                                               </a:t>
            </a:r>
            <a:r>
              <a:rPr lang="vi" sz="1400">
                <a:solidFill>
                  <a:srgbClr val="595959"/>
                </a:solidFill>
                <a:latin typeface="Roboto Light"/>
                <a:ea typeface="Roboto Light"/>
                <a:cs typeface="Roboto Light"/>
                <a:sym typeface="Roboto Light"/>
              </a:rPr>
              <a:t>           - @Transactional</a:t>
            </a:r>
            <a:endParaRPr sz="1400">
              <a:solidFill>
                <a:srgbClr val="595959"/>
              </a:solidFill>
              <a:latin typeface="Roboto Light"/>
              <a:ea typeface="Roboto Light"/>
              <a:cs typeface="Roboto Light"/>
              <a:sym typeface="Roboto Light"/>
            </a:endParaRPr>
          </a:p>
          <a:p>
            <a:pPr indent="0" lvl="0" marL="0" rtl="0" algn="l">
              <a:lnSpc>
                <a:spcPct val="150000"/>
              </a:lnSpc>
              <a:spcBef>
                <a:spcPts val="0"/>
              </a:spcBef>
              <a:spcAft>
                <a:spcPts val="0"/>
              </a:spcAft>
              <a:buNone/>
            </a:pPr>
            <a:r>
              <a:rPr lang="vi">
                <a:solidFill>
                  <a:srgbClr val="595959"/>
                </a:solidFill>
                <a:latin typeface="Roboto Light"/>
                <a:ea typeface="Roboto Light"/>
                <a:cs typeface="Roboto Light"/>
                <a:sym typeface="Roboto Light"/>
              </a:rPr>
              <a:t>                                                                                                          - </a:t>
            </a:r>
            <a:r>
              <a:rPr lang="vi" sz="1400">
                <a:solidFill>
                  <a:srgbClr val="595959"/>
                </a:solidFill>
                <a:latin typeface="Roboto Light"/>
                <a:ea typeface="Roboto Light"/>
                <a:cs typeface="Roboto Light"/>
                <a:sym typeface="Roboto Light"/>
              </a:rPr>
              <a:t>Some common Pitfall</a:t>
            </a:r>
            <a:endParaRPr sz="1400">
              <a:solidFill>
                <a:srgbClr val="595959"/>
              </a:solidFill>
              <a:latin typeface="Roboto Light"/>
              <a:ea typeface="Roboto Light"/>
              <a:cs typeface="Roboto Light"/>
              <a:sym typeface="Roboto Light"/>
            </a:endParaRPr>
          </a:p>
          <a:p>
            <a:pPr indent="-323850" lvl="0" marL="457200" rtl="0" algn="l">
              <a:lnSpc>
                <a:spcPct val="150000"/>
              </a:lnSpc>
              <a:spcBef>
                <a:spcPts val="0"/>
              </a:spcBef>
              <a:spcAft>
                <a:spcPts val="0"/>
              </a:spcAft>
              <a:buClr>
                <a:srgbClr val="595959"/>
              </a:buClr>
              <a:buSzPts val="1500"/>
              <a:buFont typeface="Roboto Light"/>
              <a:buAutoNum type="romanUcPeriod"/>
            </a:pPr>
            <a:r>
              <a:rPr lang="vi" sz="1500">
                <a:solidFill>
                  <a:srgbClr val="595959"/>
                </a:solidFill>
                <a:latin typeface="Roboto Light"/>
                <a:ea typeface="Roboto Light"/>
                <a:cs typeface="Roboto Light"/>
                <a:sym typeface="Roboto Light"/>
              </a:rPr>
              <a:t>Hibernate</a:t>
            </a:r>
            <a:r>
              <a:rPr lang="vi">
                <a:solidFill>
                  <a:srgbClr val="595959"/>
                </a:solidFill>
                <a:latin typeface="Roboto Light"/>
                <a:ea typeface="Roboto Light"/>
                <a:cs typeface="Roboto Light"/>
                <a:sym typeface="Roboto Light"/>
              </a:rPr>
              <a:t> </a:t>
            </a:r>
            <a:endParaRPr>
              <a:solidFill>
                <a:srgbClr val="595959"/>
              </a:solidFill>
              <a:latin typeface="Roboto Light"/>
              <a:ea typeface="Roboto Light"/>
              <a:cs typeface="Roboto Light"/>
              <a:sym typeface="Roboto Light"/>
            </a:endParaRPr>
          </a:p>
          <a:p>
            <a:pPr indent="-311150" lvl="0" marL="457200" rtl="0" algn="l">
              <a:lnSpc>
                <a:spcPct val="150000"/>
              </a:lnSpc>
              <a:spcBef>
                <a:spcPts val="0"/>
              </a:spcBef>
              <a:spcAft>
                <a:spcPts val="0"/>
              </a:spcAft>
              <a:buClr>
                <a:srgbClr val="595959"/>
              </a:buClr>
              <a:buSzPts val="1300"/>
              <a:buFont typeface="Roboto Light"/>
              <a:buChar char="-"/>
            </a:pPr>
            <a:r>
              <a:rPr lang="vi" sz="1300">
                <a:solidFill>
                  <a:srgbClr val="595959"/>
                </a:solidFill>
                <a:latin typeface="Roboto Light"/>
                <a:ea typeface="Roboto Light"/>
                <a:cs typeface="Roboto Light"/>
                <a:sym typeface="Roboto Light"/>
              </a:rPr>
              <a:t>Architecture</a:t>
            </a:r>
            <a:endParaRPr sz="1300">
              <a:solidFill>
                <a:srgbClr val="595959"/>
              </a:solidFill>
              <a:latin typeface="Roboto Light"/>
              <a:ea typeface="Roboto Light"/>
              <a:cs typeface="Roboto Light"/>
              <a:sym typeface="Roboto Light"/>
            </a:endParaRPr>
          </a:p>
          <a:p>
            <a:pPr indent="-311150" lvl="0" marL="457200" rtl="0" algn="l">
              <a:lnSpc>
                <a:spcPct val="150000"/>
              </a:lnSpc>
              <a:spcBef>
                <a:spcPts val="0"/>
              </a:spcBef>
              <a:spcAft>
                <a:spcPts val="0"/>
              </a:spcAft>
              <a:buClr>
                <a:srgbClr val="595959"/>
              </a:buClr>
              <a:buSzPts val="1300"/>
              <a:buFont typeface="Roboto Light"/>
              <a:buChar char="-"/>
            </a:pPr>
            <a:r>
              <a:rPr lang="vi" sz="1300">
                <a:solidFill>
                  <a:srgbClr val="595959"/>
                </a:solidFill>
                <a:latin typeface="Roboto Light"/>
                <a:ea typeface="Roboto Light"/>
                <a:cs typeface="Roboto Light"/>
                <a:sym typeface="Roboto Light"/>
              </a:rPr>
              <a:t>States of entity, Fetch types, Cascade types, Caching</a:t>
            </a:r>
            <a:endParaRPr sz="1300">
              <a:solidFill>
                <a:srgbClr val="595959"/>
              </a:solidFill>
              <a:latin typeface="Roboto Light"/>
              <a:ea typeface="Roboto Light"/>
              <a:cs typeface="Roboto Light"/>
              <a:sym typeface="Roboto Light"/>
            </a:endParaRPr>
          </a:p>
          <a:p>
            <a:pPr indent="-311150" lvl="0" marL="457200" rtl="0" algn="l">
              <a:lnSpc>
                <a:spcPct val="150000"/>
              </a:lnSpc>
              <a:spcBef>
                <a:spcPts val="0"/>
              </a:spcBef>
              <a:spcAft>
                <a:spcPts val="0"/>
              </a:spcAft>
              <a:buClr>
                <a:srgbClr val="595959"/>
              </a:buClr>
              <a:buSzPts val="1300"/>
              <a:buFont typeface="Roboto Light"/>
              <a:buChar char="-"/>
            </a:pPr>
            <a:r>
              <a:rPr lang="vi" sz="1300">
                <a:solidFill>
                  <a:srgbClr val="595959"/>
                </a:solidFill>
                <a:latin typeface="Roboto Light"/>
                <a:ea typeface="Roboto Light"/>
                <a:cs typeface="Roboto Light"/>
                <a:sym typeface="Roboto Light"/>
              </a:rPr>
              <a:t>Operations, Projection, Transaction</a:t>
            </a:r>
            <a:endParaRPr sz="1300">
              <a:solidFill>
                <a:srgbClr val="595959"/>
              </a:solidFill>
              <a:latin typeface="Roboto Light"/>
              <a:ea typeface="Roboto Light"/>
              <a:cs typeface="Roboto Light"/>
              <a:sym typeface="Roboto Light"/>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Cascading</a:t>
            </a:r>
            <a:r>
              <a:rPr lang="vi">
                <a:solidFill>
                  <a:srgbClr val="595959"/>
                </a:solidFill>
              </a:rPr>
              <a:t>	</a:t>
            </a:r>
            <a:endParaRPr>
              <a:solidFill>
                <a:srgbClr val="595959"/>
              </a:solidFill>
              <a:latin typeface="Roboto"/>
              <a:ea typeface="Roboto"/>
              <a:cs typeface="Roboto"/>
              <a:sym typeface="Roboto"/>
            </a:endParaRPr>
          </a:p>
        </p:txBody>
      </p:sp>
      <p:sp>
        <p:nvSpPr>
          <p:cNvPr id="222" name="Google Shape;222;p33"/>
          <p:cNvSpPr txBox="1"/>
          <p:nvPr>
            <p:ph idx="1" type="body"/>
          </p:nvPr>
        </p:nvSpPr>
        <p:spPr>
          <a:xfrm>
            <a:off x="311700" y="1065925"/>
            <a:ext cx="8832300" cy="39909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Entity relationships often depend on the existence of another entity (association)</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rPr lang="vi">
                <a:latin typeface="Roboto Light"/>
                <a:ea typeface="Roboto Light"/>
                <a:cs typeface="Roboto Light"/>
                <a:sym typeface="Roboto Light"/>
              </a:rPr>
              <a:t>-&gt; Cascading is the way of performing action on both the target entity and its associated on</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Should be used for *-toMany associations (the Parent entity state transition being cascaded to its Child entities)</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JPA Cascade type: </a:t>
            </a:r>
            <a:r>
              <a:rPr lang="vi"/>
              <a:t>ALL, PERSIST, MERGE, REMOVE, REFRESH, DETACH</a:t>
            </a:r>
            <a:endParaRPr/>
          </a:p>
          <a:p>
            <a:pPr indent="0" lvl="0" marL="45720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Hibernate </a:t>
            </a:r>
            <a:r>
              <a:rPr lang="vi">
                <a:latin typeface="Roboto Light"/>
                <a:ea typeface="Roboto Light"/>
                <a:cs typeface="Roboto Light"/>
                <a:sym typeface="Roboto Light"/>
              </a:rPr>
              <a:t>Cascade type</a:t>
            </a:r>
            <a:r>
              <a:rPr lang="vi">
                <a:latin typeface="Roboto Light"/>
                <a:ea typeface="Roboto Light"/>
                <a:cs typeface="Roboto Light"/>
                <a:sym typeface="Roboto Light"/>
              </a:rPr>
              <a:t>: </a:t>
            </a:r>
            <a:r>
              <a:rPr lang="vi"/>
              <a:t>REPLICATE, SAVE_UPDATE, LOCK</a:t>
            </a:r>
            <a:endParaRPr/>
          </a:p>
        </p:txBody>
      </p:sp>
      <p:sp>
        <p:nvSpPr>
          <p:cNvPr id="223" name="Google Shape;22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Cascading</a:t>
            </a:r>
            <a:r>
              <a:rPr lang="vi">
                <a:solidFill>
                  <a:srgbClr val="595959"/>
                </a:solidFill>
              </a:rPr>
              <a:t>	</a:t>
            </a:r>
            <a:endParaRPr>
              <a:solidFill>
                <a:srgbClr val="595959"/>
              </a:solidFill>
              <a:latin typeface="Roboto"/>
              <a:ea typeface="Roboto"/>
              <a:cs typeface="Roboto"/>
              <a:sym typeface="Roboto"/>
            </a:endParaRPr>
          </a:p>
        </p:txBody>
      </p:sp>
      <p:sp>
        <p:nvSpPr>
          <p:cNvPr id="229" name="Google Shape;229;p34"/>
          <p:cNvSpPr txBox="1"/>
          <p:nvPr>
            <p:ph idx="1" type="body"/>
          </p:nvPr>
        </p:nvSpPr>
        <p:spPr>
          <a:xfrm>
            <a:off x="311700" y="1065925"/>
            <a:ext cx="8832300" cy="3990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Roboto Light"/>
              <a:buChar char="-"/>
            </a:pPr>
            <a:r>
              <a:rPr b="1" lang="vi" sz="1400"/>
              <a:t>ALL</a:t>
            </a:r>
            <a:r>
              <a:rPr lang="vi" sz="1400">
                <a:latin typeface="Roboto Light"/>
                <a:ea typeface="Roboto Light"/>
                <a:cs typeface="Roboto Light"/>
                <a:sym typeface="Roboto Light"/>
              </a:rPr>
              <a:t> - propagates all operations — including Hibernate-specific ones — from a parent to a child entity.</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PERSIST</a:t>
            </a:r>
            <a:r>
              <a:rPr lang="vi" sz="1400">
                <a:latin typeface="Roboto Light"/>
                <a:ea typeface="Roboto Light"/>
                <a:cs typeface="Roboto Light"/>
                <a:sym typeface="Roboto Light"/>
              </a:rPr>
              <a:t> - propagates the persist() operation from a parent to a child entity. </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MERGE</a:t>
            </a:r>
            <a:r>
              <a:rPr lang="vi" sz="1400">
                <a:latin typeface="Roboto Light"/>
                <a:ea typeface="Roboto Light"/>
                <a:cs typeface="Roboto Light"/>
                <a:sym typeface="Roboto Light"/>
              </a:rPr>
              <a:t> - propagates the merge() operation from a parent to a child entity. </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REMOVE</a:t>
            </a:r>
            <a:r>
              <a:rPr lang="vi" sz="1400">
                <a:latin typeface="Roboto Light"/>
                <a:ea typeface="Roboto Light"/>
                <a:cs typeface="Roboto Light"/>
                <a:sym typeface="Roboto Light"/>
              </a:rPr>
              <a:t> (DELETE in Hibernate) -  propagates the remove operation from a parent to a child entity</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REFRESH</a:t>
            </a:r>
            <a:r>
              <a:rPr lang="vi" sz="1400">
                <a:latin typeface="Roboto Light"/>
                <a:ea typeface="Roboto Light"/>
                <a:cs typeface="Roboto Light"/>
                <a:sym typeface="Roboto Light"/>
              </a:rPr>
              <a:t> - the child entity also gets reloaded from the database whenever the parent entity is refreshed. </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DETACH</a:t>
            </a:r>
            <a:r>
              <a:rPr lang="vi" sz="1400">
                <a:latin typeface="Roboto Light"/>
                <a:ea typeface="Roboto Light"/>
                <a:cs typeface="Roboto Light"/>
                <a:sym typeface="Roboto Light"/>
              </a:rPr>
              <a:t> - the child entity will also get removed from the persistent context.</a:t>
            </a:r>
            <a:endParaRPr sz="1400">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REPLICATE</a:t>
            </a:r>
            <a:r>
              <a:rPr lang="vi" sz="1400">
                <a:latin typeface="Roboto Light"/>
                <a:ea typeface="Roboto Light"/>
                <a:cs typeface="Roboto Light"/>
                <a:sym typeface="Roboto Light"/>
              </a:rPr>
              <a:t> - The replicate() operation is used when having more than one data source and we want the data in sync</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SAVE_UPDATE</a:t>
            </a:r>
            <a:r>
              <a:rPr lang="vi" sz="1400">
                <a:latin typeface="Roboto Light"/>
                <a:ea typeface="Roboto Light"/>
                <a:cs typeface="Roboto Light"/>
                <a:sym typeface="Roboto Light"/>
              </a:rPr>
              <a:t> - propagates the same operation to the associated child entity. It's useful when we use Hibernate-specific operations like save, update and saveOrUpdate. </a:t>
            </a:r>
            <a:endParaRPr sz="1400">
              <a:latin typeface="Roboto Light"/>
              <a:ea typeface="Roboto Light"/>
              <a:cs typeface="Roboto Light"/>
              <a:sym typeface="Roboto Light"/>
            </a:endParaRPr>
          </a:p>
          <a:p>
            <a:pPr indent="-317500" lvl="0" marL="457200" rtl="0" algn="l">
              <a:lnSpc>
                <a:spcPct val="150000"/>
              </a:lnSpc>
              <a:spcBef>
                <a:spcPts val="0"/>
              </a:spcBef>
              <a:spcAft>
                <a:spcPts val="0"/>
              </a:spcAft>
              <a:buSzPts val="1400"/>
              <a:buFont typeface="Roboto Light"/>
              <a:buChar char="-"/>
            </a:pPr>
            <a:r>
              <a:rPr b="1" lang="vi" sz="1400"/>
              <a:t>LOCK</a:t>
            </a:r>
            <a:r>
              <a:rPr lang="vi" sz="1400">
                <a:latin typeface="Roboto Light"/>
                <a:ea typeface="Roboto Light"/>
                <a:cs typeface="Roboto Light"/>
                <a:sym typeface="Roboto Light"/>
              </a:rPr>
              <a:t> - reattaches the entity and its associated child entity with the persistent context again.</a:t>
            </a:r>
            <a:endParaRPr sz="1400">
              <a:latin typeface="Roboto Light"/>
              <a:ea typeface="Roboto Light"/>
              <a:cs typeface="Roboto Light"/>
              <a:sym typeface="Roboto Light"/>
            </a:endParaRPr>
          </a:p>
        </p:txBody>
      </p:sp>
      <p:sp>
        <p:nvSpPr>
          <p:cNvPr id="230" name="Google Shape;23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36" name="Google Shape;236;p35"/>
          <p:cNvSpPr txBox="1"/>
          <p:nvPr>
            <p:ph idx="1" type="body"/>
          </p:nvPr>
        </p:nvSpPr>
        <p:spPr>
          <a:xfrm>
            <a:off x="311700" y="1065925"/>
            <a:ext cx="7769700" cy="3122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In general t</a:t>
            </a:r>
            <a:r>
              <a:rPr lang="vi">
                <a:latin typeface="Roboto Light"/>
                <a:ea typeface="Roboto Light"/>
                <a:cs typeface="Roboto Light"/>
                <a:sym typeface="Roboto Light"/>
              </a:rPr>
              <a:t>here are three main cache scope:</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Medium"/>
                <a:ea typeface="Roboto Medium"/>
                <a:cs typeface="Roboto Medium"/>
                <a:sym typeface="Roboto Medium"/>
              </a:rPr>
              <a:t>Transaction scope cache</a:t>
            </a:r>
            <a:r>
              <a:rPr lang="vi"/>
              <a:t>:</a:t>
            </a:r>
            <a:r>
              <a:rPr lang="vi">
                <a:latin typeface="Roboto Light"/>
                <a:ea typeface="Roboto Light"/>
                <a:cs typeface="Roboto Light"/>
                <a:sym typeface="Roboto Light"/>
              </a:rPr>
              <a:t> Attached and valid to the current unit of work. Data in this cache isn’t accessed concurrently</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Medium"/>
                <a:ea typeface="Roboto Medium"/>
                <a:cs typeface="Roboto Medium"/>
                <a:sym typeface="Roboto Medium"/>
              </a:rPr>
              <a:t>Process scope cache</a:t>
            </a:r>
            <a:r>
              <a:rPr lang="vi">
                <a:latin typeface="Roboto Light"/>
                <a:ea typeface="Roboto Light"/>
                <a:cs typeface="Roboto Light"/>
                <a:sym typeface="Roboto Light"/>
              </a:rPr>
              <a:t>: Shared between many (possibly concurrent) units of work or transactions</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Medium"/>
                <a:ea typeface="Roboto Medium"/>
                <a:cs typeface="Roboto Medium"/>
                <a:sym typeface="Roboto Medium"/>
              </a:rPr>
              <a:t>Cluster scope cache</a:t>
            </a:r>
            <a:r>
              <a:rPr lang="vi">
                <a:latin typeface="Roboto Light"/>
                <a:ea typeface="Roboto Light"/>
                <a:cs typeface="Roboto Light"/>
                <a:sym typeface="Roboto Light"/>
              </a:rPr>
              <a:t>: Shared between multiple processes on the same machine or between multiple machines in a cluster</a:t>
            </a:r>
            <a:endParaRPr>
              <a:latin typeface="Roboto Light"/>
              <a:ea typeface="Roboto Light"/>
              <a:cs typeface="Roboto Light"/>
              <a:sym typeface="Roboto Light"/>
            </a:endParaRPr>
          </a:p>
        </p:txBody>
      </p:sp>
      <p:sp>
        <p:nvSpPr>
          <p:cNvPr id="237" name="Google Shape;23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43" name="Google Shape;24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244" name="Google Shape;244;p36"/>
          <p:cNvPicPr preferRelativeResize="0"/>
          <p:nvPr/>
        </p:nvPicPr>
        <p:blipFill>
          <a:blip r:embed="rId3">
            <a:alphaModFix/>
          </a:blip>
          <a:stretch>
            <a:fillRect/>
          </a:stretch>
        </p:blipFill>
        <p:spPr>
          <a:xfrm>
            <a:off x="1137613" y="1170150"/>
            <a:ext cx="6868765"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50" name="Google Shape;250;p37"/>
          <p:cNvSpPr txBox="1"/>
          <p:nvPr>
            <p:ph idx="1" type="body"/>
          </p:nvPr>
        </p:nvSpPr>
        <p:spPr>
          <a:xfrm>
            <a:off x="311700" y="1065925"/>
            <a:ext cx="7769700" cy="31221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rPr b="1" lang="vi"/>
              <a:t>First level cache</a:t>
            </a:r>
            <a:endParaRPr b="1"/>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The persistence context cache. A Hibernate Session lifespan corresponds to either a single request or a conversation </a:t>
            </a:r>
            <a:r>
              <a:rPr lang="vi">
                <a:latin typeface="Roboto Light"/>
                <a:ea typeface="Roboto Light"/>
                <a:cs typeface="Roboto Light"/>
                <a:sym typeface="Roboto Light"/>
              </a:rPr>
              <a:t>(transaction)</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It is built in and active by default to reduce the number of SQL queries directly to the database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no sharing of cached data across sessions, and the cached data is deleted when the session closes</a:t>
            </a:r>
            <a:endParaRPr>
              <a:latin typeface="Roboto Light"/>
              <a:ea typeface="Roboto Light"/>
              <a:cs typeface="Roboto Light"/>
              <a:sym typeface="Roboto Light"/>
            </a:endParaRPr>
          </a:p>
        </p:txBody>
      </p:sp>
      <p:sp>
        <p:nvSpPr>
          <p:cNvPr id="251" name="Google Shape;25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57" name="Google Shape;257;p38"/>
          <p:cNvSpPr txBox="1"/>
          <p:nvPr>
            <p:ph idx="1" type="body"/>
          </p:nvPr>
        </p:nvSpPr>
        <p:spPr>
          <a:xfrm>
            <a:off x="311700" y="1065925"/>
            <a:ext cx="8709600" cy="38811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rPr b="1" lang="vi"/>
              <a:t>Second level cache</a:t>
            </a:r>
            <a:endParaRPr b="1"/>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The second-level cache in Hibernate is pluggable to complement the first-level cache and may be scoped to the process or cluster (share cached data among sessions)</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If results are not in the first-level cache, then the second-level cache is checked</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Set up Hibernate second level cache: </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Choose </a:t>
            </a:r>
            <a:r>
              <a:rPr b="1" lang="vi"/>
              <a:t>concurrency strategy</a:t>
            </a:r>
            <a:endParaRPr b="1"/>
          </a:p>
          <a:p>
            <a:pPr indent="-323850" lvl="1"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Configure cache expiration, physical cache attributes using cache provider. (</a:t>
            </a:r>
            <a:r>
              <a:rPr b="1" lang="vi"/>
              <a:t>cache policies</a:t>
            </a:r>
            <a:r>
              <a:rPr lang="vi">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258" name="Google Shape;25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64" name="Google Shape;26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265" name="Google Shape;265;p39"/>
          <p:cNvPicPr preferRelativeResize="0"/>
          <p:nvPr/>
        </p:nvPicPr>
        <p:blipFill>
          <a:blip r:embed="rId3">
            <a:alphaModFix/>
          </a:blip>
          <a:stretch>
            <a:fillRect/>
          </a:stretch>
        </p:blipFill>
        <p:spPr>
          <a:xfrm>
            <a:off x="2200775" y="1235850"/>
            <a:ext cx="4742458"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71" name="Google Shape;271;p40"/>
          <p:cNvSpPr txBox="1"/>
          <p:nvPr>
            <p:ph idx="1" type="body"/>
          </p:nvPr>
        </p:nvSpPr>
        <p:spPr>
          <a:xfrm>
            <a:off x="311700" y="1065925"/>
            <a:ext cx="8709600" cy="41370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4 built-in concurrency strategies</a:t>
            </a:r>
            <a:endParaRPr b="1"/>
          </a:p>
          <a:p>
            <a:pPr indent="-323850" lvl="1" marL="914400" rtl="0" algn="l">
              <a:lnSpc>
                <a:spcPct val="115000"/>
              </a:lnSpc>
              <a:spcBef>
                <a:spcPts val="0"/>
              </a:spcBef>
              <a:spcAft>
                <a:spcPts val="0"/>
              </a:spcAft>
              <a:buSzPts val="1500"/>
              <a:buFont typeface="Roboto Light"/>
              <a:buChar char="-"/>
            </a:pPr>
            <a:r>
              <a:rPr b="1" lang="vi"/>
              <a:t>Read-only</a:t>
            </a:r>
            <a:r>
              <a:rPr lang="vi">
                <a:latin typeface="Roboto Light"/>
                <a:ea typeface="Roboto Light"/>
                <a:cs typeface="Roboto Light"/>
                <a:sym typeface="Roboto Light"/>
              </a:rPr>
              <a:t> </a:t>
            </a:r>
            <a:endParaRPr>
              <a:latin typeface="Roboto Light"/>
              <a:ea typeface="Roboto Light"/>
              <a:cs typeface="Roboto Light"/>
              <a:sym typeface="Roboto Light"/>
            </a:endParaRPr>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Simple, performs well, and is safe to use in a clustered environment.</a:t>
            </a:r>
            <a:endParaRPr>
              <a:latin typeface="Roboto Light"/>
              <a:ea typeface="Roboto Light"/>
              <a:cs typeface="Roboto Light"/>
              <a:sym typeface="Roboto Light"/>
            </a:endParaRPr>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Useful for data that is read frequently but never updated.</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Char char="-"/>
            </a:pPr>
            <a:r>
              <a:rPr b="1" lang="vi"/>
              <a:t>Read-write</a:t>
            </a:r>
            <a:endParaRPr b="1"/>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Suitable for regular update data, more overhead than read-only</a:t>
            </a:r>
            <a:endParaRPr>
              <a:latin typeface="Roboto Light"/>
              <a:ea typeface="Roboto Light"/>
              <a:cs typeface="Roboto Light"/>
              <a:sym typeface="Roboto Light"/>
            </a:endParaRPr>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Not provide serializable transaction isolation (phantom reads can occur), but guarantees strong consistency by using ‘soft’ locks</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Char char="-"/>
            </a:pPr>
            <a:r>
              <a:rPr b="1" lang="vi"/>
              <a:t>Nonstrict read-write</a:t>
            </a:r>
            <a:endParaRPr b="1"/>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Suitable for rarely update data, less overhead than read-write</a:t>
            </a:r>
            <a:endParaRPr>
              <a:latin typeface="Roboto Light"/>
              <a:ea typeface="Roboto Light"/>
              <a:cs typeface="Roboto Light"/>
              <a:sym typeface="Roboto Light"/>
            </a:endParaRPr>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do not need strict transaction isolation</a:t>
            </a:r>
            <a:endParaRPr>
              <a:latin typeface="Roboto Light"/>
              <a:ea typeface="Roboto Light"/>
              <a:cs typeface="Roboto Light"/>
              <a:sym typeface="Roboto Light"/>
            </a:endParaRPr>
          </a:p>
          <a:p>
            <a:pPr indent="-323850" lvl="1" marL="914400" rtl="0" algn="l">
              <a:lnSpc>
                <a:spcPct val="115000"/>
              </a:lnSpc>
              <a:spcBef>
                <a:spcPts val="0"/>
              </a:spcBef>
              <a:spcAft>
                <a:spcPts val="0"/>
              </a:spcAft>
              <a:buSzPts val="1500"/>
              <a:buChar char="-"/>
            </a:pPr>
            <a:r>
              <a:rPr b="1" lang="vi"/>
              <a:t>Transactional</a:t>
            </a:r>
            <a:endParaRPr b="1"/>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It supports only transactional cache providers such as JBoss TreeCache.</a:t>
            </a:r>
            <a:endParaRPr>
              <a:latin typeface="Roboto Light"/>
              <a:ea typeface="Roboto Light"/>
              <a:cs typeface="Roboto Light"/>
              <a:sym typeface="Roboto Light"/>
            </a:endParaRPr>
          </a:p>
          <a:p>
            <a:pPr indent="-323850" lvl="2" marL="1371600" rtl="0" algn="l">
              <a:lnSpc>
                <a:spcPct val="115000"/>
              </a:lnSpc>
              <a:spcBef>
                <a:spcPts val="0"/>
              </a:spcBef>
              <a:spcAft>
                <a:spcPts val="0"/>
              </a:spcAft>
              <a:buSzPts val="1500"/>
              <a:buFont typeface="Roboto Light"/>
              <a:buChar char="-"/>
            </a:pPr>
            <a:r>
              <a:rPr lang="vi">
                <a:latin typeface="Roboto Light"/>
                <a:ea typeface="Roboto Light"/>
                <a:cs typeface="Roboto Light"/>
                <a:sym typeface="Roboto Light"/>
              </a:rPr>
              <a:t>only used in the JTA environment.</a:t>
            </a:r>
            <a:endParaRPr>
              <a:latin typeface="Roboto Light"/>
              <a:ea typeface="Roboto Light"/>
              <a:cs typeface="Roboto Light"/>
              <a:sym typeface="Roboto Light"/>
            </a:endParaRPr>
          </a:p>
        </p:txBody>
      </p:sp>
      <p:sp>
        <p:nvSpPr>
          <p:cNvPr id="272" name="Google Shape;27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78" name="Google Shape;278;p41"/>
          <p:cNvSpPr txBox="1"/>
          <p:nvPr>
            <p:ph idx="1" type="body"/>
          </p:nvPr>
        </p:nvSpPr>
        <p:spPr>
          <a:xfrm>
            <a:off x="311700" y="1065925"/>
            <a:ext cx="8709600" cy="4137000"/>
          </a:xfrm>
          <a:prstGeom prst="rect">
            <a:avLst/>
          </a:prstGeom>
        </p:spPr>
        <p:txBody>
          <a:bodyPr anchorCtr="0" anchor="t" bIns="91425" lIns="91425" spcFirstLastPara="1" rIns="91425" wrap="square" tIns="91425">
            <a:normAutofit/>
          </a:bodyPr>
          <a:lstStyle/>
          <a:p>
            <a:pPr indent="-323850" lvl="0" marL="457200" rtl="0" algn="l">
              <a:lnSpc>
                <a:spcPct val="123000"/>
              </a:lnSpc>
              <a:spcBef>
                <a:spcPts val="0"/>
              </a:spcBef>
              <a:spcAft>
                <a:spcPts val="0"/>
              </a:spcAft>
              <a:buSzPts val="1500"/>
              <a:buFont typeface="Roboto Light"/>
              <a:buChar char="-"/>
            </a:pPr>
            <a:r>
              <a:rPr lang="vi">
                <a:latin typeface="Roboto Light"/>
                <a:ea typeface="Roboto Light"/>
                <a:cs typeface="Roboto Light"/>
                <a:sym typeface="Roboto Light"/>
              </a:rPr>
              <a:t>4 Cache providers</a:t>
            </a:r>
            <a:endParaRPr b="1"/>
          </a:p>
          <a:p>
            <a:pPr indent="-323850" lvl="1" marL="914400" marR="0" rtl="0" algn="l">
              <a:lnSpc>
                <a:spcPct val="123000"/>
              </a:lnSpc>
              <a:spcBef>
                <a:spcPts val="0"/>
              </a:spcBef>
              <a:spcAft>
                <a:spcPts val="0"/>
              </a:spcAft>
              <a:buClr>
                <a:srgbClr val="3F3F3F"/>
              </a:buClr>
              <a:buSzPts val="1500"/>
              <a:buChar char="-"/>
            </a:pPr>
            <a:r>
              <a:rPr b="1" lang="vi">
                <a:solidFill>
                  <a:srgbClr val="3F3F3F"/>
                </a:solidFill>
              </a:rPr>
              <a:t>EHCache</a:t>
            </a:r>
            <a:endParaRPr b="1">
              <a:solidFill>
                <a:srgbClr val="3F3F3F"/>
              </a:solidFill>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Fast, lightweight, easy to use, supports memory-based and disk-based caching</a:t>
            </a:r>
            <a:endParaRPr>
              <a:solidFill>
                <a:srgbClr val="3F3F3F"/>
              </a:solidFill>
              <a:latin typeface="Roboto Light"/>
              <a:ea typeface="Roboto Light"/>
              <a:cs typeface="Roboto Light"/>
              <a:sym typeface="Roboto Light"/>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Not support clustering</a:t>
            </a:r>
            <a:endParaRPr>
              <a:solidFill>
                <a:srgbClr val="3F3F3F"/>
              </a:solidFill>
              <a:latin typeface="Roboto Light"/>
              <a:ea typeface="Roboto Light"/>
              <a:cs typeface="Roboto Light"/>
              <a:sym typeface="Roboto Light"/>
            </a:endParaRPr>
          </a:p>
          <a:p>
            <a:pPr indent="-323850" lvl="1" marL="914400" marR="0" rtl="0" algn="l">
              <a:lnSpc>
                <a:spcPct val="123000"/>
              </a:lnSpc>
              <a:spcBef>
                <a:spcPts val="0"/>
              </a:spcBef>
              <a:spcAft>
                <a:spcPts val="0"/>
              </a:spcAft>
              <a:buClr>
                <a:srgbClr val="3F3F3F"/>
              </a:buClr>
              <a:buSzPts val="1500"/>
              <a:buChar char="-"/>
            </a:pPr>
            <a:r>
              <a:rPr b="1" lang="vi">
                <a:solidFill>
                  <a:srgbClr val="3F3F3F"/>
                </a:solidFill>
              </a:rPr>
              <a:t>OSCache</a:t>
            </a:r>
            <a:endParaRPr b="1">
              <a:solidFill>
                <a:srgbClr val="3F3F3F"/>
              </a:solidFill>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Powerful, flexible, supports memory- based and disk-based caching.</a:t>
            </a:r>
            <a:endParaRPr>
              <a:solidFill>
                <a:srgbClr val="3F3F3F"/>
              </a:solidFill>
              <a:latin typeface="Roboto Light"/>
              <a:ea typeface="Roboto Light"/>
              <a:cs typeface="Roboto Light"/>
              <a:sym typeface="Roboto Light"/>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Provides basic support for clustering via either JavaGroups or JMS.</a:t>
            </a:r>
            <a:endParaRPr>
              <a:solidFill>
                <a:srgbClr val="3F3F3F"/>
              </a:solidFill>
              <a:latin typeface="Roboto Light"/>
              <a:ea typeface="Roboto Light"/>
              <a:cs typeface="Roboto Light"/>
              <a:sym typeface="Roboto Light"/>
            </a:endParaRPr>
          </a:p>
          <a:p>
            <a:pPr indent="-323850" lvl="1" marL="914400" marR="0" rtl="0" algn="l">
              <a:lnSpc>
                <a:spcPct val="123000"/>
              </a:lnSpc>
              <a:spcBef>
                <a:spcPts val="0"/>
              </a:spcBef>
              <a:spcAft>
                <a:spcPts val="0"/>
              </a:spcAft>
              <a:buClr>
                <a:srgbClr val="3F3F3F"/>
              </a:buClr>
              <a:buSzPts val="1500"/>
              <a:buChar char="-"/>
            </a:pPr>
            <a:r>
              <a:rPr b="1" lang="vi">
                <a:solidFill>
                  <a:srgbClr val="3F3F3F"/>
                </a:solidFill>
              </a:rPr>
              <a:t>SwarmCache</a:t>
            </a:r>
            <a:endParaRPr b="1">
              <a:solidFill>
                <a:srgbClr val="3F3F3F"/>
              </a:solidFill>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is a cluster-based caching based on JGroups.</a:t>
            </a:r>
            <a:endParaRPr>
              <a:solidFill>
                <a:srgbClr val="3F3F3F"/>
              </a:solidFill>
              <a:latin typeface="Roboto Light"/>
              <a:ea typeface="Roboto Light"/>
              <a:cs typeface="Roboto Light"/>
              <a:sym typeface="Roboto Light"/>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Appropriate for more read than write</a:t>
            </a:r>
            <a:endParaRPr>
              <a:solidFill>
                <a:srgbClr val="3F3F3F"/>
              </a:solidFill>
              <a:latin typeface="Roboto Light"/>
              <a:ea typeface="Roboto Light"/>
              <a:cs typeface="Roboto Light"/>
              <a:sym typeface="Roboto Light"/>
            </a:endParaRPr>
          </a:p>
          <a:p>
            <a:pPr indent="-323850" lvl="1" marL="914400" marR="0" rtl="0" algn="l">
              <a:lnSpc>
                <a:spcPct val="123000"/>
              </a:lnSpc>
              <a:spcBef>
                <a:spcPts val="0"/>
              </a:spcBef>
              <a:spcAft>
                <a:spcPts val="0"/>
              </a:spcAft>
              <a:buClr>
                <a:srgbClr val="3F3F3F"/>
              </a:buClr>
              <a:buSzPts val="1500"/>
              <a:buFont typeface="Roboto Light"/>
              <a:buChar char="-"/>
            </a:pPr>
            <a:r>
              <a:rPr b="1" lang="vi">
                <a:solidFill>
                  <a:srgbClr val="3F3F3F"/>
                </a:solidFill>
              </a:rPr>
              <a:t>JBoss</a:t>
            </a:r>
            <a:r>
              <a:rPr lang="vi">
                <a:solidFill>
                  <a:srgbClr val="3F3F3F"/>
                </a:solidFill>
                <a:latin typeface="Roboto Light"/>
                <a:ea typeface="Roboto Light"/>
                <a:cs typeface="Roboto Light"/>
                <a:sym typeface="Roboto Light"/>
              </a:rPr>
              <a:t> </a:t>
            </a:r>
            <a:r>
              <a:rPr b="1" lang="vi">
                <a:solidFill>
                  <a:srgbClr val="3F3F3F"/>
                </a:solidFill>
              </a:rPr>
              <a:t>TreeCache</a:t>
            </a:r>
            <a:endParaRPr b="1">
              <a:solidFill>
                <a:srgbClr val="3F3F3F"/>
              </a:solidFill>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is a powerful replicated and transactional cache.</a:t>
            </a:r>
            <a:endParaRPr>
              <a:solidFill>
                <a:srgbClr val="3F3F3F"/>
              </a:solidFill>
              <a:latin typeface="Roboto Light"/>
              <a:ea typeface="Roboto Light"/>
              <a:cs typeface="Roboto Light"/>
              <a:sym typeface="Roboto Light"/>
            </a:endParaRPr>
          </a:p>
          <a:p>
            <a:pPr indent="-323850" lvl="2" marL="1371600" marR="0" rtl="0" algn="l">
              <a:lnSpc>
                <a:spcPct val="123000"/>
              </a:lnSpc>
              <a:spcBef>
                <a:spcPts val="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useful when we need a true transaction-capable caching architecture .</a:t>
            </a:r>
            <a:endParaRPr>
              <a:solidFill>
                <a:srgbClr val="3F3F3F"/>
              </a:solidFill>
              <a:latin typeface="Roboto Light"/>
              <a:ea typeface="Roboto Light"/>
              <a:cs typeface="Roboto Light"/>
              <a:sym typeface="Roboto Light"/>
            </a:endParaRPr>
          </a:p>
        </p:txBody>
      </p:sp>
      <p:sp>
        <p:nvSpPr>
          <p:cNvPr id="279" name="Google Shape;27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IV.	 </a:t>
            </a:r>
            <a:r>
              <a:rPr lang="vi"/>
              <a:t>Hibernate: Caching</a:t>
            </a:r>
            <a:r>
              <a:rPr lang="vi">
                <a:solidFill>
                  <a:srgbClr val="595959"/>
                </a:solidFill>
              </a:rPr>
              <a:t>	</a:t>
            </a:r>
            <a:endParaRPr>
              <a:solidFill>
                <a:srgbClr val="595959"/>
              </a:solidFill>
              <a:latin typeface="Roboto"/>
              <a:ea typeface="Roboto"/>
              <a:cs typeface="Roboto"/>
              <a:sym typeface="Roboto"/>
            </a:endParaRPr>
          </a:p>
        </p:txBody>
      </p:sp>
      <p:sp>
        <p:nvSpPr>
          <p:cNvPr id="285" name="Google Shape;285;p42"/>
          <p:cNvSpPr txBox="1"/>
          <p:nvPr>
            <p:ph idx="1" type="body"/>
          </p:nvPr>
        </p:nvSpPr>
        <p:spPr>
          <a:xfrm>
            <a:off x="311700" y="1065925"/>
            <a:ext cx="8709600" cy="809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Cache provider</a:t>
            </a:r>
            <a:endParaRPr>
              <a:latin typeface="Roboto Light"/>
              <a:ea typeface="Roboto Light"/>
              <a:cs typeface="Roboto Light"/>
              <a:sym typeface="Roboto Light"/>
            </a:endParaRPr>
          </a:p>
        </p:txBody>
      </p:sp>
      <p:sp>
        <p:nvSpPr>
          <p:cNvPr id="286" name="Google Shape;28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287" name="Google Shape;287;p42"/>
          <p:cNvPicPr preferRelativeResize="0"/>
          <p:nvPr/>
        </p:nvPicPr>
        <p:blipFill>
          <a:blip r:embed="rId3">
            <a:alphaModFix/>
          </a:blip>
          <a:stretch>
            <a:fillRect/>
          </a:stretch>
        </p:blipFill>
        <p:spPr>
          <a:xfrm>
            <a:off x="1233363" y="1771050"/>
            <a:ext cx="6677274" cy="214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 JDBC</a:t>
            </a:r>
            <a:endParaRPr>
              <a:solidFill>
                <a:srgbClr val="595959"/>
              </a:solidFill>
              <a:latin typeface="Roboto"/>
              <a:ea typeface="Roboto"/>
              <a:cs typeface="Roboto"/>
              <a:sym typeface="Roboto"/>
            </a:endParaRPr>
          </a:p>
        </p:txBody>
      </p:sp>
      <p:sp>
        <p:nvSpPr>
          <p:cNvPr id="76" name="Google Shape;76;p16"/>
          <p:cNvSpPr txBox="1"/>
          <p:nvPr>
            <p:ph idx="1" type="body"/>
          </p:nvPr>
        </p:nvSpPr>
        <p:spPr>
          <a:xfrm>
            <a:off x="311700" y="1152475"/>
            <a:ext cx="3363000" cy="3416400"/>
          </a:xfrm>
          <a:prstGeom prst="rect">
            <a:avLst/>
          </a:prstGeom>
        </p:spPr>
        <p:txBody>
          <a:bodyPr anchorCtr="0" anchor="t" bIns="91425" lIns="91425" spcFirstLastPara="1" rIns="91425" wrap="square" tIns="91425">
            <a:normAutofit lnSpcReduction="10000"/>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Java Database Connectivity is an API for Java: </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Establish a connection with a data source</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Send queries and update statements to the datasource</a:t>
            </a:r>
            <a:endParaRPr>
              <a:latin typeface="Roboto Light"/>
              <a:ea typeface="Roboto Light"/>
              <a:cs typeface="Roboto Light"/>
              <a:sym typeface="Roboto Light"/>
            </a:endParaRPr>
          </a:p>
          <a:p>
            <a:pPr indent="-323850" lvl="1" marL="914400" rtl="0" algn="l">
              <a:lnSpc>
                <a:spcPct val="150000"/>
              </a:lnSpc>
              <a:spcBef>
                <a:spcPts val="0"/>
              </a:spcBef>
              <a:spcAft>
                <a:spcPts val="0"/>
              </a:spcAft>
              <a:buSzPts val="1500"/>
              <a:buChar char="-"/>
            </a:pPr>
            <a:r>
              <a:rPr lang="vi">
                <a:latin typeface="Roboto Light"/>
                <a:ea typeface="Roboto Light"/>
                <a:cs typeface="Roboto Light"/>
                <a:sym typeface="Roboto Light"/>
              </a:rPr>
              <a:t>Process the results</a:t>
            </a:r>
            <a:endParaRPr b="1"/>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Released by Sun Microsystems in 1997</a:t>
            </a:r>
            <a:endParaRPr>
              <a:solidFill>
                <a:srgbClr val="595959"/>
              </a:solidFill>
              <a:latin typeface="Roboto Light"/>
              <a:ea typeface="Roboto Light"/>
              <a:cs typeface="Roboto Light"/>
              <a:sym typeface="Roboto Light"/>
            </a:endParaRPr>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78" name="Google Shape;78;p16"/>
          <p:cNvPicPr preferRelativeResize="0"/>
          <p:nvPr/>
        </p:nvPicPr>
        <p:blipFill>
          <a:blip r:embed="rId3">
            <a:alphaModFix/>
          </a:blip>
          <a:stretch>
            <a:fillRect/>
          </a:stretch>
        </p:blipFill>
        <p:spPr>
          <a:xfrm>
            <a:off x="3956579" y="1333675"/>
            <a:ext cx="4835145" cy="2275362"/>
          </a:xfrm>
          <a:prstGeom prst="rect">
            <a:avLst/>
          </a:prstGeom>
          <a:noFill/>
          <a:ln>
            <a:noFill/>
          </a:ln>
        </p:spPr>
      </p:pic>
      <p:sp>
        <p:nvSpPr>
          <p:cNvPr id="79" name="Google Shape;79;p16"/>
          <p:cNvSpPr txBox="1"/>
          <p:nvPr/>
        </p:nvSpPr>
        <p:spPr>
          <a:xfrm>
            <a:off x="4272628" y="3051100"/>
            <a:ext cx="1161491" cy="61575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t>Java Application</a:t>
            </a:r>
            <a:endParaRPr/>
          </a:p>
        </p:txBody>
      </p:sp>
      <p:sp>
        <p:nvSpPr>
          <p:cNvPr id="80" name="Google Shape;80;p16"/>
          <p:cNvSpPr txBox="1"/>
          <p:nvPr/>
        </p:nvSpPr>
        <p:spPr>
          <a:xfrm>
            <a:off x="7159834" y="3635558"/>
            <a:ext cx="1161491" cy="31447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a:t>Database</a:t>
            </a:r>
            <a:endParaRPr/>
          </a:p>
        </p:txBody>
      </p:sp>
      <p:sp>
        <p:nvSpPr>
          <p:cNvPr id="81" name="Google Shape;81;p16"/>
          <p:cNvSpPr/>
          <p:nvPr/>
        </p:nvSpPr>
        <p:spPr>
          <a:xfrm>
            <a:off x="5190835" y="1878843"/>
            <a:ext cx="1585352" cy="957576"/>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5489931" y="3485647"/>
            <a:ext cx="996709" cy="40028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t>JDBC</a:t>
            </a:r>
            <a:endParaRPr/>
          </a:p>
        </p:txBody>
      </p:sp>
      <p:cxnSp>
        <p:nvCxnSpPr>
          <p:cNvPr id="83" name="Google Shape;83;p16"/>
          <p:cNvCxnSpPr>
            <a:stCxn id="81" idx="4"/>
            <a:endCxn id="82" idx="0"/>
          </p:cNvCxnSpPr>
          <p:nvPr/>
        </p:nvCxnSpPr>
        <p:spPr>
          <a:xfrm>
            <a:off x="5983511" y="2836419"/>
            <a:ext cx="4800" cy="64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Get/Load</a:t>
            </a:r>
            <a:endParaRPr/>
          </a:p>
        </p:txBody>
      </p:sp>
      <p:sp>
        <p:nvSpPr>
          <p:cNvPr id="293" name="Google Shape;29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vi"/>
              <a:t>Fetch data from DB. Get entity by primary key (usually ID) + Class/EntityName</a:t>
            </a:r>
            <a:endParaRPr/>
          </a:p>
          <a:p>
            <a:pPr indent="-323850" lvl="0" marL="457200" rtl="0" algn="l">
              <a:spcBef>
                <a:spcPts val="0"/>
              </a:spcBef>
              <a:spcAft>
                <a:spcPts val="0"/>
              </a:spcAft>
              <a:buSzPts val="1500"/>
              <a:buChar char="-"/>
            </a:pPr>
            <a:r>
              <a:rPr lang="vi"/>
              <a:t>Diff</a:t>
            </a:r>
            <a:endParaRPr/>
          </a:p>
          <a:p>
            <a:pPr indent="-323850" lvl="1" marL="914400" rtl="0" algn="l">
              <a:spcBef>
                <a:spcPts val="0"/>
              </a:spcBef>
              <a:spcAft>
                <a:spcPts val="0"/>
              </a:spcAft>
              <a:buSzPts val="1500"/>
              <a:buChar char="-"/>
            </a:pPr>
            <a:r>
              <a:rPr lang="vi"/>
              <a:t>GET: id not found -&gt; return null</a:t>
            </a:r>
            <a:endParaRPr/>
          </a:p>
          <a:p>
            <a:pPr indent="-323850" lvl="1" marL="914400" rtl="0" algn="l">
              <a:spcBef>
                <a:spcPts val="0"/>
              </a:spcBef>
              <a:spcAft>
                <a:spcPts val="0"/>
              </a:spcAft>
              <a:buSzPts val="1500"/>
              <a:buChar char="-"/>
            </a:pPr>
            <a:r>
              <a:rPr lang="vi"/>
              <a:t>LOAD: id not found -&gt; return an object with ID, other props -&gt; null</a:t>
            </a:r>
            <a:endParaRPr/>
          </a:p>
        </p:txBody>
      </p:sp>
      <p:sp>
        <p:nvSpPr>
          <p:cNvPr id="294" name="Google Shape;29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Save</a:t>
            </a:r>
            <a:endParaRPr/>
          </a:p>
        </p:txBody>
      </p:sp>
      <p:sp>
        <p:nvSpPr>
          <p:cNvPr id="300" name="Google Shape;30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vi"/>
              <a:t>Persist the given transient instance, first assigning a generated identifier</a:t>
            </a:r>
            <a:endParaRPr/>
          </a:p>
          <a:p>
            <a:pPr indent="-323850" lvl="0" marL="457200" rtl="0" algn="l">
              <a:spcBef>
                <a:spcPts val="0"/>
              </a:spcBef>
              <a:spcAft>
                <a:spcPts val="0"/>
              </a:spcAft>
              <a:buSzPts val="1500"/>
              <a:buChar char="-"/>
            </a:pPr>
            <a:r>
              <a:rPr lang="vi"/>
              <a:t>Cascade (CascadeType.Save-Update)</a:t>
            </a:r>
            <a:endParaRPr/>
          </a:p>
          <a:p>
            <a:pPr indent="-323850" lvl="0" marL="457200" rtl="0" algn="l">
              <a:spcBef>
                <a:spcPts val="0"/>
              </a:spcBef>
              <a:spcAft>
                <a:spcPts val="0"/>
              </a:spcAft>
              <a:buSzPts val="1500"/>
              <a:buChar char="-"/>
            </a:pPr>
            <a:r>
              <a:rPr lang="vi"/>
              <a:t>Return id</a:t>
            </a:r>
            <a:endParaRPr/>
          </a:p>
          <a:p>
            <a:pPr indent="-323850" lvl="0" marL="457200" rtl="0" algn="l">
              <a:spcBef>
                <a:spcPts val="0"/>
              </a:spcBef>
              <a:spcAft>
                <a:spcPts val="0"/>
              </a:spcAft>
              <a:buSzPts val="1500"/>
              <a:buChar char="-"/>
            </a:pPr>
            <a:r>
              <a:rPr lang="vi"/>
              <a:t>Create new row if save detached object</a:t>
            </a:r>
            <a:endParaRPr/>
          </a:p>
        </p:txBody>
      </p:sp>
      <p:sp>
        <p:nvSpPr>
          <p:cNvPr id="301" name="Google Shape;30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Persist</a:t>
            </a:r>
            <a:endParaRPr/>
          </a:p>
        </p:txBody>
      </p:sp>
      <p:sp>
        <p:nvSpPr>
          <p:cNvPr id="307" name="Google Shape;30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vi"/>
              <a:t>Make a transient object persistent</a:t>
            </a:r>
            <a:endParaRPr/>
          </a:p>
          <a:p>
            <a:pPr indent="-323850" lvl="0" marL="457200" rtl="0" algn="l">
              <a:spcBef>
                <a:spcPts val="0"/>
              </a:spcBef>
              <a:spcAft>
                <a:spcPts val="0"/>
              </a:spcAft>
              <a:buSzPts val="1500"/>
              <a:buChar char="-"/>
            </a:pPr>
            <a:r>
              <a:rPr lang="vi"/>
              <a:t>Cascade (CascadeType.PERSIST)</a:t>
            </a:r>
            <a:endParaRPr/>
          </a:p>
          <a:p>
            <a:pPr indent="-323850" lvl="0" marL="457200" rtl="0" algn="l">
              <a:spcBef>
                <a:spcPts val="0"/>
              </a:spcBef>
              <a:spcAft>
                <a:spcPts val="0"/>
              </a:spcAft>
              <a:buSzPts val="1500"/>
              <a:buChar char="-"/>
            </a:pPr>
            <a:r>
              <a:rPr lang="vi"/>
              <a:t>Return type Void</a:t>
            </a:r>
            <a:endParaRPr/>
          </a:p>
          <a:p>
            <a:pPr indent="-323850" lvl="0" marL="457200" rtl="0" algn="l">
              <a:spcBef>
                <a:spcPts val="0"/>
              </a:spcBef>
              <a:spcAft>
                <a:spcPts val="0"/>
              </a:spcAft>
              <a:buSzPts val="1500"/>
              <a:buChar char="-"/>
            </a:pPr>
            <a:r>
              <a:rPr lang="vi"/>
              <a:t>Throw PersistentObjectException if persist detached object</a:t>
            </a:r>
            <a:endParaRPr/>
          </a:p>
        </p:txBody>
      </p:sp>
      <p:sp>
        <p:nvSpPr>
          <p:cNvPr id="308" name="Google Shape;30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Merge</a:t>
            </a:r>
            <a:endParaRPr/>
          </a:p>
        </p:txBody>
      </p:sp>
      <p:sp>
        <p:nvSpPr>
          <p:cNvPr id="314" name="Google Shape;31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main intention: copy a </a:t>
            </a:r>
            <a:r>
              <a:rPr i="1" lang="vi">
                <a:solidFill>
                  <a:srgbClr val="3F3F3F"/>
                </a:solidFill>
                <a:highlight>
                  <a:srgbClr val="FFFFFF"/>
                </a:highlight>
                <a:latin typeface="Roboto Light"/>
                <a:ea typeface="Roboto Light"/>
                <a:cs typeface="Roboto Light"/>
                <a:sym typeface="Roboto Light"/>
              </a:rPr>
              <a:t>persistent</a:t>
            </a:r>
            <a:r>
              <a:rPr lang="vi">
                <a:solidFill>
                  <a:srgbClr val="3F3F3F"/>
                </a:solidFill>
                <a:highlight>
                  <a:srgbClr val="FFFFFF"/>
                </a:highlight>
                <a:latin typeface="Roboto Light"/>
                <a:ea typeface="Roboto Light"/>
                <a:cs typeface="Roboto Light"/>
                <a:sym typeface="Roboto Light"/>
              </a:rPr>
              <a:t> entity instance with new field values from a </a:t>
            </a:r>
            <a:r>
              <a:rPr i="1" lang="vi">
                <a:solidFill>
                  <a:srgbClr val="3F3F3F"/>
                </a:solidFill>
                <a:highlight>
                  <a:srgbClr val="FFFFFF"/>
                </a:highlight>
                <a:latin typeface="Roboto Light"/>
                <a:ea typeface="Roboto Light"/>
                <a:cs typeface="Roboto Light"/>
                <a:sym typeface="Roboto Light"/>
              </a:rPr>
              <a:t>detached</a:t>
            </a:r>
            <a:r>
              <a:rPr lang="vi">
                <a:solidFill>
                  <a:srgbClr val="3F3F3F"/>
                </a:solidFill>
                <a:highlight>
                  <a:srgbClr val="FFFFFF"/>
                </a:highlight>
                <a:latin typeface="Roboto Light"/>
                <a:ea typeface="Roboto Light"/>
                <a:cs typeface="Roboto Light"/>
                <a:sym typeface="Roboto Light"/>
              </a:rPr>
              <a:t> entity instance</a:t>
            </a:r>
            <a:endParaRPr>
              <a:solidFill>
                <a:srgbClr val="3F3F3F"/>
              </a:solidFill>
              <a:highlight>
                <a:srgbClr val="FFFFFF"/>
              </a:highlight>
              <a:latin typeface="Roboto Light"/>
              <a:ea typeface="Roboto Light"/>
              <a:cs typeface="Roboto Light"/>
              <a:sym typeface="Roboto Light"/>
            </a:endParaRPr>
          </a:p>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this operation cascades for all relations with </a:t>
            </a:r>
            <a:r>
              <a:rPr i="1" lang="vi">
                <a:solidFill>
                  <a:srgbClr val="3F3F3F"/>
                </a:solidFill>
                <a:highlight>
                  <a:srgbClr val="FFFFFF"/>
                </a:highlight>
                <a:latin typeface="Roboto Light"/>
                <a:ea typeface="Roboto Light"/>
                <a:cs typeface="Roboto Light"/>
                <a:sym typeface="Roboto Light"/>
              </a:rPr>
              <a:t>cascade=MERGE</a:t>
            </a:r>
            <a:r>
              <a:rPr lang="vi">
                <a:solidFill>
                  <a:srgbClr val="3F3F3F"/>
                </a:solidFill>
                <a:highlight>
                  <a:srgbClr val="FFFFFF"/>
                </a:highlight>
                <a:latin typeface="Roboto Light"/>
                <a:ea typeface="Roboto Light"/>
                <a:cs typeface="Roboto Light"/>
                <a:sym typeface="Roboto Light"/>
              </a:rPr>
              <a:t> or </a:t>
            </a:r>
            <a:r>
              <a:rPr i="1" lang="vi">
                <a:solidFill>
                  <a:srgbClr val="3F3F3F"/>
                </a:solidFill>
                <a:highlight>
                  <a:srgbClr val="FFFFFF"/>
                </a:highlight>
                <a:latin typeface="Roboto Light"/>
                <a:ea typeface="Roboto Light"/>
                <a:cs typeface="Roboto Light"/>
                <a:sym typeface="Roboto Light"/>
              </a:rPr>
              <a:t>cascade=ALL</a:t>
            </a:r>
            <a:r>
              <a:rPr lang="vi">
                <a:solidFill>
                  <a:srgbClr val="3F3F3F"/>
                </a:solidFill>
                <a:highlight>
                  <a:srgbClr val="FFFFFF"/>
                </a:highlight>
                <a:latin typeface="Roboto Light"/>
                <a:ea typeface="Roboto Light"/>
                <a:cs typeface="Roboto Light"/>
                <a:sym typeface="Roboto Light"/>
              </a:rPr>
              <a:t> mapping</a:t>
            </a:r>
            <a:endParaRPr>
              <a:solidFill>
                <a:srgbClr val="3F3F3F"/>
              </a:solidFill>
              <a:highlight>
                <a:srgbClr val="FFFFFF"/>
              </a:highlight>
              <a:latin typeface="Roboto Light"/>
              <a:ea typeface="Roboto Light"/>
              <a:cs typeface="Roboto Light"/>
              <a:sym typeface="Roboto Light"/>
            </a:endParaRPr>
          </a:p>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Steps:</a:t>
            </a:r>
            <a:endParaRPr>
              <a:solidFill>
                <a:srgbClr val="3F3F3F"/>
              </a:solidFill>
              <a:highlight>
                <a:srgbClr val="FFFFFF"/>
              </a:highlight>
              <a:latin typeface="Roboto Light"/>
              <a:ea typeface="Roboto Light"/>
              <a:cs typeface="Roboto Light"/>
              <a:sym typeface="Roboto Light"/>
            </a:endParaRPr>
          </a:p>
          <a:p>
            <a:pPr indent="-323850" lvl="1" marL="9144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finds an entity instance by id taken from the passed object, create new one if find no id matched</a:t>
            </a:r>
            <a:endParaRPr>
              <a:solidFill>
                <a:srgbClr val="3F3F3F"/>
              </a:solidFill>
              <a:highlight>
                <a:srgbClr val="FFFFFF"/>
              </a:highlight>
              <a:latin typeface="Roboto Light"/>
              <a:ea typeface="Roboto Light"/>
              <a:cs typeface="Roboto Light"/>
              <a:sym typeface="Roboto Light"/>
            </a:endParaRPr>
          </a:p>
          <a:p>
            <a:pPr indent="-323850" lvl="1" marL="9144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copies fields from the passed object to this instance</a:t>
            </a:r>
            <a:endParaRPr>
              <a:solidFill>
                <a:srgbClr val="3F3F3F"/>
              </a:solidFill>
              <a:highlight>
                <a:srgbClr val="FFFFFF"/>
              </a:highlight>
              <a:latin typeface="Roboto Light"/>
              <a:ea typeface="Roboto Light"/>
              <a:cs typeface="Roboto Light"/>
              <a:sym typeface="Roboto Light"/>
            </a:endParaRPr>
          </a:p>
          <a:p>
            <a:pPr indent="-323850" lvl="1" marL="9144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returns newly updated instance</a:t>
            </a:r>
            <a:endParaRPr>
              <a:solidFill>
                <a:srgbClr val="3F3F3F"/>
              </a:solidFill>
              <a:highlight>
                <a:srgbClr val="FFFFFF"/>
              </a:highlight>
              <a:latin typeface="Roboto Light"/>
              <a:ea typeface="Roboto Light"/>
              <a:cs typeface="Roboto Light"/>
              <a:sym typeface="Roboto Light"/>
            </a:endParaRPr>
          </a:p>
        </p:txBody>
      </p:sp>
      <p:sp>
        <p:nvSpPr>
          <p:cNvPr id="315" name="Google Shape;31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Update</a:t>
            </a:r>
            <a:endParaRPr/>
          </a:p>
        </p:txBody>
      </p:sp>
      <p:sp>
        <p:nvSpPr>
          <p:cNvPr id="321" name="Google Shape;32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transitions the passed object from </a:t>
            </a:r>
            <a:r>
              <a:rPr i="1" lang="vi">
                <a:solidFill>
                  <a:srgbClr val="3F3F3F"/>
                </a:solidFill>
                <a:highlight>
                  <a:srgbClr val="FFFFFF"/>
                </a:highlight>
                <a:latin typeface="Roboto Light"/>
                <a:ea typeface="Roboto Light"/>
                <a:cs typeface="Roboto Light"/>
                <a:sym typeface="Roboto Light"/>
              </a:rPr>
              <a:t>detached</a:t>
            </a:r>
            <a:r>
              <a:rPr lang="vi">
                <a:solidFill>
                  <a:srgbClr val="3F3F3F"/>
                </a:solidFill>
                <a:highlight>
                  <a:srgbClr val="FFFFFF"/>
                </a:highlight>
                <a:latin typeface="Roboto Light"/>
                <a:ea typeface="Roboto Light"/>
                <a:cs typeface="Roboto Light"/>
                <a:sym typeface="Roboto Light"/>
              </a:rPr>
              <a:t> to </a:t>
            </a:r>
            <a:r>
              <a:rPr i="1" lang="vi">
                <a:solidFill>
                  <a:srgbClr val="3F3F3F"/>
                </a:solidFill>
                <a:highlight>
                  <a:srgbClr val="FFFFFF"/>
                </a:highlight>
                <a:latin typeface="Roboto Light"/>
                <a:ea typeface="Roboto Light"/>
                <a:cs typeface="Roboto Light"/>
                <a:sym typeface="Roboto Light"/>
              </a:rPr>
              <a:t>persistent</a:t>
            </a:r>
            <a:r>
              <a:rPr lang="vi">
                <a:solidFill>
                  <a:srgbClr val="3F3F3F"/>
                </a:solidFill>
                <a:highlight>
                  <a:srgbClr val="FFFFFF"/>
                </a:highlight>
                <a:latin typeface="Roboto Light"/>
                <a:ea typeface="Roboto Light"/>
                <a:cs typeface="Roboto Light"/>
                <a:sym typeface="Roboto Light"/>
              </a:rPr>
              <a:t> state</a:t>
            </a:r>
            <a:endParaRPr>
              <a:solidFill>
                <a:srgbClr val="3F3F3F"/>
              </a:solidFill>
              <a:highlight>
                <a:srgbClr val="FFFFFF"/>
              </a:highlight>
              <a:latin typeface="Roboto Light"/>
              <a:ea typeface="Roboto Light"/>
              <a:cs typeface="Roboto Light"/>
              <a:sym typeface="Roboto Light"/>
            </a:endParaRPr>
          </a:p>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throws an exception if you pass a </a:t>
            </a:r>
            <a:r>
              <a:rPr i="1" lang="vi">
                <a:solidFill>
                  <a:srgbClr val="3F3F3F"/>
                </a:solidFill>
                <a:highlight>
                  <a:srgbClr val="FFFFFF"/>
                </a:highlight>
                <a:latin typeface="Roboto Light"/>
                <a:ea typeface="Roboto Light"/>
                <a:cs typeface="Roboto Light"/>
                <a:sym typeface="Roboto Light"/>
              </a:rPr>
              <a:t>transient</a:t>
            </a:r>
            <a:r>
              <a:rPr lang="vi">
                <a:solidFill>
                  <a:srgbClr val="3F3F3F"/>
                </a:solidFill>
                <a:highlight>
                  <a:srgbClr val="FFFFFF"/>
                </a:highlight>
                <a:latin typeface="Roboto Light"/>
                <a:ea typeface="Roboto Light"/>
                <a:cs typeface="Roboto Light"/>
                <a:sym typeface="Roboto Light"/>
              </a:rPr>
              <a:t> entity</a:t>
            </a:r>
            <a:endParaRPr>
              <a:solidFill>
                <a:srgbClr val="3F3F3F"/>
              </a:solidFill>
              <a:highlight>
                <a:srgbClr val="FFFFFF"/>
              </a:highlight>
              <a:latin typeface="Roboto Light"/>
              <a:ea typeface="Roboto Light"/>
              <a:cs typeface="Roboto Light"/>
              <a:sym typeface="Roboto Light"/>
            </a:endParaRPr>
          </a:p>
          <a:p>
            <a:pPr indent="-323850" lvl="0" marL="457200" rtl="0" algn="l">
              <a:spcBef>
                <a:spcPts val="0"/>
              </a:spcBef>
              <a:spcAft>
                <a:spcPts val="0"/>
              </a:spcAft>
              <a:buClr>
                <a:srgbClr val="3F3F3F"/>
              </a:buClr>
              <a:buSzPts val="1500"/>
              <a:buFont typeface="Roboto Light"/>
              <a:buChar char="-"/>
            </a:pPr>
            <a:r>
              <a:rPr lang="vi">
                <a:solidFill>
                  <a:srgbClr val="3F3F3F"/>
                </a:solidFill>
                <a:highlight>
                  <a:srgbClr val="FFFFFF"/>
                </a:highlight>
                <a:latin typeface="Roboto Light"/>
                <a:ea typeface="Roboto Light"/>
                <a:cs typeface="Roboto Light"/>
                <a:sym typeface="Roboto Light"/>
              </a:rPr>
              <a:t>if already that session has a persistent object with the same primary key then hibernate throws an Exception whenever update() method is called to reattach a detached object</a:t>
            </a:r>
            <a:endParaRPr>
              <a:solidFill>
                <a:srgbClr val="3F3F3F"/>
              </a:solidFill>
              <a:highlight>
                <a:srgbClr val="FFFFFF"/>
              </a:highlight>
              <a:latin typeface="Roboto Light"/>
              <a:ea typeface="Roboto Light"/>
              <a:cs typeface="Roboto Light"/>
              <a:sym typeface="Roboto Light"/>
            </a:endParaRPr>
          </a:p>
        </p:txBody>
      </p:sp>
      <p:sp>
        <p:nvSpPr>
          <p:cNvPr id="322" name="Google Shape;32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Projection</a:t>
            </a:r>
            <a:endParaRPr/>
          </a:p>
        </p:txBody>
      </p:sp>
      <p:sp>
        <p:nvSpPr>
          <p:cNvPr id="328" name="Google Shape;32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vi">
                <a:solidFill>
                  <a:srgbClr val="3F3F3F"/>
                </a:solidFill>
              </a:rPr>
              <a:t>Hibernate Projections are used in order to </a:t>
            </a:r>
            <a:endParaRPr>
              <a:solidFill>
                <a:srgbClr val="3F3F3F"/>
              </a:solidFill>
            </a:endParaRPr>
          </a:p>
          <a:p>
            <a:pPr indent="-323850" lvl="0" marL="457200" rtl="0" algn="l">
              <a:spcBef>
                <a:spcPts val="0"/>
              </a:spcBef>
              <a:spcAft>
                <a:spcPts val="0"/>
              </a:spcAft>
              <a:buClr>
                <a:srgbClr val="3F3F3F"/>
              </a:buClr>
              <a:buSzPts val="1500"/>
              <a:buFont typeface="Lato"/>
              <a:buChar char="-"/>
            </a:pPr>
            <a:r>
              <a:rPr lang="vi">
                <a:solidFill>
                  <a:srgbClr val="3F3F3F"/>
                </a:solidFill>
              </a:rPr>
              <a:t>query </a:t>
            </a:r>
            <a:r>
              <a:rPr b="1" lang="vi">
                <a:solidFill>
                  <a:srgbClr val="3F3F3F"/>
                </a:solidFill>
              </a:rPr>
              <a:t>only a subset</a:t>
            </a:r>
            <a:r>
              <a:rPr lang="vi">
                <a:solidFill>
                  <a:srgbClr val="3F3F3F"/>
                </a:solidFill>
              </a:rPr>
              <a:t> of the attributes of an entity or </a:t>
            </a:r>
            <a:r>
              <a:rPr b="1" lang="vi">
                <a:solidFill>
                  <a:srgbClr val="3F3F3F"/>
                </a:solidFill>
              </a:rPr>
              <a:t>group of entities</a:t>
            </a:r>
            <a:endParaRPr b="1">
              <a:solidFill>
                <a:srgbClr val="3F3F3F"/>
              </a:solidFill>
            </a:endParaRPr>
          </a:p>
          <a:p>
            <a:pPr indent="-323850" lvl="0" marL="457200" rtl="0" algn="l">
              <a:spcBef>
                <a:spcPts val="0"/>
              </a:spcBef>
              <a:spcAft>
                <a:spcPts val="0"/>
              </a:spcAft>
              <a:buClr>
                <a:srgbClr val="3F3F3F"/>
              </a:buClr>
              <a:buSzPts val="1500"/>
              <a:buFont typeface="Roboto"/>
              <a:buChar char="-"/>
            </a:pPr>
            <a:r>
              <a:rPr lang="vi">
                <a:solidFill>
                  <a:srgbClr val="3F3F3F"/>
                </a:solidFill>
                <a:highlight>
                  <a:srgbClr val="FFFFFF"/>
                </a:highlight>
              </a:rPr>
              <a:t>group the data and use aggregate functions</a:t>
            </a:r>
            <a:endParaRPr b="1">
              <a:solidFill>
                <a:srgbClr val="3F3F3F"/>
              </a:solidFill>
            </a:endParaRPr>
          </a:p>
          <a:p>
            <a:pPr indent="0" lvl="0" marL="0" rtl="0" algn="l">
              <a:spcBef>
                <a:spcPts val="0"/>
              </a:spcBef>
              <a:spcAft>
                <a:spcPts val="1200"/>
              </a:spcAft>
              <a:buNone/>
            </a:pPr>
            <a:r>
              <a:t/>
            </a:r>
            <a:endParaRPr>
              <a:solidFill>
                <a:srgbClr val="3F3F3F"/>
              </a:solidFill>
            </a:endParaRPr>
          </a:p>
        </p:txBody>
      </p:sp>
      <p:sp>
        <p:nvSpPr>
          <p:cNvPr id="329" name="Google Shape;32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Transaction</a:t>
            </a:r>
            <a:endParaRPr/>
          </a:p>
        </p:txBody>
      </p:sp>
      <p:sp>
        <p:nvSpPr>
          <p:cNvPr id="335" name="Google Shape;33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Roboto Light"/>
              <a:buChar char="-"/>
            </a:pPr>
            <a:r>
              <a:rPr lang="vi">
                <a:latin typeface="Roboto Light"/>
                <a:ea typeface="Roboto Light"/>
                <a:cs typeface="Roboto Light"/>
                <a:sym typeface="Roboto Light"/>
              </a:rPr>
              <a:t>units of work that allow correct recovery from failures and keep a database consistent even in cases of system failure</a:t>
            </a:r>
            <a:endParaRPr>
              <a:latin typeface="Roboto Light"/>
              <a:ea typeface="Roboto Light"/>
              <a:cs typeface="Roboto Light"/>
              <a:sym typeface="Roboto Light"/>
            </a:endParaRPr>
          </a:p>
        </p:txBody>
      </p:sp>
      <p:sp>
        <p:nvSpPr>
          <p:cNvPr id="336" name="Google Shape;33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37" name="Google Shape;337;p49"/>
          <p:cNvPicPr preferRelativeResize="0"/>
          <p:nvPr/>
        </p:nvPicPr>
        <p:blipFill>
          <a:blip r:embed="rId3">
            <a:alphaModFix/>
          </a:blip>
          <a:stretch>
            <a:fillRect/>
          </a:stretch>
        </p:blipFill>
        <p:spPr>
          <a:xfrm>
            <a:off x="2252538" y="2044738"/>
            <a:ext cx="4905375" cy="2524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2800">
                <a:solidFill>
                  <a:srgbClr val="595959"/>
                </a:solidFill>
              </a:rPr>
              <a:t>IV. Hibernate: </a:t>
            </a:r>
            <a:r>
              <a:rPr lang="vi" sz="2800">
                <a:solidFill>
                  <a:srgbClr val="595959"/>
                </a:solidFill>
              </a:rPr>
              <a:t>Transaction Rule</a:t>
            </a:r>
            <a:endParaRPr sz="2800">
              <a:solidFill>
                <a:srgbClr val="595959"/>
              </a:solidFill>
            </a:endParaRPr>
          </a:p>
        </p:txBody>
      </p:sp>
      <p:sp>
        <p:nvSpPr>
          <p:cNvPr id="343" name="Google Shape;34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vi">
                <a:solidFill>
                  <a:srgbClr val="3F3F3F"/>
                </a:solidFill>
                <a:highlight>
                  <a:srgbClr val="FFFFFF"/>
                </a:highlight>
              </a:rPr>
              <a:t>Atomicity</a:t>
            </a:r>
            <a:r>
              <a:rPr lang="vi">
                <a:solidFill>
                  <a:srgbClr val="3F3F3F"/>
                </a:solidFill>
                <a:highlight>
                  <a:srgbClr val="FFFFFF"/>
                </a:highlight>
                <a:latin typeface="Roboto Light"/>
                <a:ea typeface="Roboto Light"/>
                <a:cs typeface="Roboto Light"/>
                <a:sym typeface="Roboto Light"/>
              </a:rPr>
              <a:t>: Each transaction should be carried out in its entirety; if one part of the transaction fails, then the whole transaction fails.</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b="1" lang="vi">
                <a:solidFill>
                  <a:srgbClr val="3F3F3F"/>
                </a:solidFill>
                <a:highlight>
                  <a:srgbClr val="FFFFFF"/>
                </a:highlight>
              </a:rPr>
              <a:t>Consistency:</a:t>
            </a:r>
            <a:r>
              <a:rPr lang="vi">
                <a:solidFill>
                  <a:srgbClr val="3F3F3F"/>
                </a:solidFill>
                <a:highlight>
                  <a:srgbClr val="FFFFFF"/>
                </a:highlight>
                <a:latin typeface="Roboto Light"/>
                <a:ea typeface="Roboto Light"/>
                <a:cs typeface="Roboto Light"/>
                <a:sym typeface="Roboto Light"/>
              </a:rPr>
              <a:t> only valid data will be written to the database.</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b="1" lang="vi">
                <a:solidFill>
                  <a:srgbClr val="3F3F3F"/>
                </a:solidFill>
                <a:highlight>
                  <a:srgbClr val="FFFFFF"/>
                </a:highlight>
              </a:rPr>
              <a:t>Isolation:</a:t>
            </a:r>
            <a:r>
              <a:rPr lang="vi">
                <a:solidFill>
                  <a:srgbClr val="3F3F3F"/>
                </a:solidFill>
                <a:highlight>
                  <a:srgbClr val="FFFFFF"/>
                </a:highlight>
                <a:latin typeface="Roboto Light"/>
                <a:ea typeface="Roboto Light"/>
                <a:cs typeface="Roboto Light"/>
                <a:sym typeface="Roboto Light"/>
              </a:rPr>
              <a:t> requires that multiple transactions occurring at the same time not impact each other's execution</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t/>
            </a:r>
            <a:endParaRPr>
              <a:solidFill>
                <a:srgbClr val="3F3F3F"/>
              </a:solidFill>
              <a:highlight>
                <a:srgbClr val="FFFFFF"/>
              </a:highlight>
              <a:latin typeface="Roboto Light"/>
              <a:ea typeface="Roboto Light"/>
              <a:cs typeface="Roboto Light"/>
              <a:sym typeface="Roboto Light"/>
            </a:endParaRPr>
          </a:p>
          <a:p>
            <a:pPr indent="0" lvl="0" marL="0" rtl="0" algn="l">
              <a:lnSpc>
                <a:spcPct val="150000"/>
              </a:lnSpc>
              <a:spcBef>
                <a:spcPts val="0"/>
              </a:spcBef>
              <a:spcAft>
                <a:spcPts val="4200"/>
              </a:spcAft>
              <a:buClr>
                <a:schemeClr val="dk1"/>
              </a:buClr>
              <a:buSzPts val="1100"/>
              <a:buFont typeface="Arial"/>
              <a:buNone/>
            </a:pPr>
            <a:r>
              <a:rPr b="1" lang="vi">
                <a:solidFill>
                  <a:srgbClr val="3F3F3F"/>
                </a:solidFill>
                <a:highlight>
                  <a:srgbClr val="FFFFFF"/>
                </a:highlight>
              </a:rPr>
              <a:t>Durability</a:t>
            </a:r>
            <a:r>
              <a:rPr lang="vi">
                <a:solidFill>
                  <a:srgbClr val="3F3F3F"/>
                </a:solidFill>
                <a:highlight>
                  <a:srgbClr val="FFFFFF"/>
                </a:highlight>
                <a:latin typeface="Roboto Light"/>
                <a:ea typeface="Roboto Light"/>
                <a:cs typeface="Roboto Light"/>
                <a:sym typeface="Roboto Light"/>
              </a:rPr>
              <a:t>: ensures that any transaction committed to the database is not lost</a:t>
            </a:r>
            <a:endParaRPr>
              <a:solidFill>
                <a:srgbClr val="3F3F3F"/>
              </a:solidFill>
              <a:latin typeface="Roboto Light"/>
              <a:ea typeface="Roboto Light"/>
              <a:cs typeface="Roboto Light"/>
              <a:sym typeface="Roboto Light"/>
            </a:endParaRPr>
          </a:p>
        </p:txBody>
      </p:sp>
      <p:sp>
        <p:nvSpPr>
          <p:cNvPr id="344" name="Google Shape;34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Hibernate: </a:t>
            </a:r>
            <a:r>
              <a:rPr lang="vi"/>
              <a:t>Transaction steps in Hibernate</a:t>
            </a:r>
            <a:endParaRPr/>
          </a:p>
        </p:txBody>
      </p:sp>
      <p:sp>
        <p:nvSpPr>
          <p:cNvPr id="350" name="Google Shape;35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b="1"/>
          </a:p>
        </p:txBody>
      </p:sp>
      <p:sp>
        <p:nvSpPr>
          <p:cNvPr id="351" name="Google Shape;35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52" name="Google Shape;352;p51"/>
          <p:cNvPicPr preferRelativeResize="0"/>
          <p:nvPr/>
        </p:nvPicPr>
        <p:blipFill>
          <a:blip r:embed="rId3">
            <a:alphaModFix/>
          </a:blip>
          <a:stretch>
            <a:fillRect/>
          </a:stretch>
        </p:blipFill>
        <p:spPr>
          <a:xfrm>
            <a:off x="736784" y="1132284"/>
            <a:ext cx="7917629"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358" name="Google Shape;35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Clr>
                <a:srgbClr val="595959"/>
              </a:buClr>
              <a:buSzPts val="1700"/>
              <a:buAutoNum type="arabicPeriod"/>
            </a:pPr>
            <a:r>
              <a:rPr b="1" lang="vi" sz="1700"/>
              <a:t>What is Spring Data JPA?</a:t>
            </a:r>
            <a:endParaRPr b="1" sz="1700"/>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Spring Data JPA is a module of Spring FrameWork. Spring Data JPA reduces the amount of boilerplate code required by JPA. That makes the implementation of your persistence layer easier and faster.</a:t>
            </a:r>
            <a:endParaRPr>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Spring Data JPA builds upon and enhances JPA. </a:t>
            </a:r>
            <a:endParaRPr>
              <a:latin typeface="Roboto Light"/>
              <a:ea typeface="Roboto Light"/>
              <a:cs typeface="Roboto Light"/>
              <a:sym typeface="Roboto Light"/>
            </a:endParaRPr>
          </a:p>
        </p:txBody>
      </p:sp>
      <p:sp>
        <p:nvSpPr>
          <p:cNvPr id="359" name="Google Shape;35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 JDBC: Architecture</a:t>
            </a:r>
            <a:endParaRPr>
              <a:solidFill>
                <a:srgbClr val="595959"/>
              </a:solidFill>
              <a:latin typeface="Roboto"/>
              <a:ea typeface="Roboto"/>
              <a:cs typeface="Roboto"/>
              <a:sym typeface="Roboto"/>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b="1" sz="1500">
              <a:solidFill>
                <a:srgbClr val="595959"/>
              </a:solidFill>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91" name="Google Shape;91;p17"/>
          <p:cNvPicPr preferRelativeResize="0"/>
          <p:nvPr/>
        </p:nvPicPr>
        <p:blipFill>
          <a:blip r:embed="rId3">
            <a:alphaModFix/>
          </a:blip>
          <a:stretch>
            <a:fillRect/>
          </a:stretch>
        </p:blipFill>
        <p:spPr>
          <a:xfrm>
            <a:off x="2528449" y="1234412"/>
            <a:ext cx="4087101" cy="3284276"/>
          </a:xfrm>
          <a:prstGeom prst="rect">
            <a:avLst/>
          </a:prstGeom>
          <a:noFill/>
          <a:ln>
            <a:noFill/>
          </a:ln>
        </p:spPr>
      </p:pic>
      <p:grpSp>
        <p:nvGrpSpPr>
          <p:cNvPr id="92" name="Google Shape;92;p17"/>
          <p:cNvGrpSpPr/>
          <p:nvPr/>
        </p:nvGrpSpPr>
        <p:grpSpPr>
          <a:xfrm>
            <a:off x="5254450" y="1474700"/>
            <a:ext cx="3478500" cy="831300"/>
            <a:chOff x="5254450" y="1474700"/>
            <a:chExt cx="3478500" cy="831300"/>
          </a:xfrm>
        </p:grpSpPr>
        <p:sp>
          <p:nvSpPr>
            <p:cNvPr id="93" name="Google Shape;93;p17"/>
            <p:cNvSpPr txBox="1"/>
            <p:nvPr/>
          </p:nvSpPr>
          <p:spPr>
            <a:xfrm>
              <a:off x="5705950" y="1474700"/>
              <a:ext cx="30270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vi"/>
                <a:t>JDBC API</a:t>
              </a:r>
              <a:r>
                <a:rPr lang="vi"/>
                <a:t>: a</a:t>
              </a:r>
              <a:r>
                <a:rPr lang="vi"/>
                <a:t>llows Java program to </a:t>
              </a:r>
              <a:r>
                <a:rPr b="1" lang="vi"/>
                <a:t>execute SQL statements</a:t>
              </a:r>
              <a:r>
                <a:rPr lang="vi"/>
                <a:t> and </a:t>
              </a:r>
              <a:r>
                <a:rPr b="1" lang="vi"/>
                <a:t>retrieve results</a:t>
              </a:r>
              <a:endParaRPr b="1"/>
            </a:p>
          </p:txBody>
        </p:sp>
        <p:cxnSp>
          <p:nvCxnSpPr>
            <p:cNvPr id="94" name="Google Shape;94;p17"/>
            <p:cNvCxnSpPr>
              <a:endCxn id="93" idx="1"/>
            </p:cNvCxnSpPr>
            <p:nvPr/>
          </p:nvCxnSpPr>
          <p:spPr>
            <a:xfrm>
              <a:off x="5254450" y="1890350"/>
              <a:ext cx="451500" cy="0"/>
            </a:xfrm>
            <a:prstGeom prst="straightConnector1">
              <a:avLst/>
            </a:prstGeom>
            <a:noFill/>
            <a:ln cap="flat" cmpd="sng" w="9525">
              <a:solidFill>
                <a:schemeClr val="dk2"/>
              </a:solidFill>
              <a:prstDash val="solid"/>
              <a:round/>
              <a:headEnd len="med" w="med" type="none"/>
              <a:tailEnd len="med" w="med" type="triangle"/>
            </a:ln>
          </p:spPr>
        </p:cxnSp>
      </p:grpSp>
      <p:grpSp>
        <p:nvGrpSpPr>
          <p:cNvPr id="95" name="Google Shape;95;p17"/>
          <p:cNvGrpSpPr/>
          <p:nvPr/>
        </p:nvGrpSpPr>
        <p:grpSpPr>
          <a:xfrm>
            <a:off x="488450" y="2000700"/>
            <a:ext cx="3456125" cy="1337025"/>
            <a:chOff x="488450" y="2000700"/>
            <a:chExt cx="3456125" cy="1337025"/>
          </a:xfrm>
        </p:grpSpPr>
        <p:sp>
          <p:nvSpPr>
            <p:cNvPr id="96" name="Google Shape;96;p17"/>
            <p:cNvSpPr txBox="1"/>
            <p:nvPr/>
          </p:nvSpPr>
          <p:spPr>
            <a:xfrm>
              <a:off x="488450" y="2000700"/>
              <a:ext cx="26652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vi"/>
                <a:t>Driver Manager</a:t>
              </a:r>
              <a:r>
                <a:rPr lang="vi"/>
                <a:t>: uses </a:t>
              </a:r>
              <a:r>
                <a:rPr b="1" lang="vi"/>
                <a:t>database-specific driver</a:t>
              </a:r>
              <a:r>
                <a:rPr lang="vi"/>
                <a:t> to perform </a:t>
              </a:r>
              <a:r>
                <a:rPr b="1" lang="vi"/>
                <a:t>database connection</a:t>
              </a:r>
              <a:endParaRPr b="1"/>
            </a:p>
          </p:txBody>
        </p:sp>
        <p:cxnSp>
          <p:nvCxnSpPr>
            <p:cNvPr id="97" name="Google Shape;97;p17"/>
            <p:cNvCxnSpPr>
              <a:endCxn id="96" idx="3"/>
            </p:cNvCxnSpPr>
            <p:nvPr/>
          </p:nvCxnSpPr>
          <p:spPr>
            <a:xfrm rot="10800000">
              <a:off x="3153650" y="2416350"/>
              <a:ext cx="687300" cy="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7"/>
            <p:cNvCxnSpPr/>
            <p:nvPr/>
          </p:nvCxnSpPr>
          <p:spPr>
            <a:xfrm rot="10800000">
              <a:off x="3160075" y="2693975"/>
              <a:ext cx="784500" cy="1701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7"/>
            <p:cNvCxnSpPr/>
            <p:nvPr/>
          </p:nvCxnSpPr>
          <p:spPr>
            <a:xfrm rot="10800000">
              <a:off x="2686475" y="2849325"/>
              <a:ext cx="177600" cy="4884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365" name="Google Shape;36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vi" sz="1700">
                <a:latin typeface="Roboto Light"/>
                <a:ea typeface="Roboto Light"/>
                <a:cs typeface="Roboto Light"/>
                <a:sym typeface="Roboto Light"/>
              </a:rPr>
              <a:t>        </a:t>
            </a:r>
            <a:r>
              <a:rPr b="1" lang="vi" sz="1700"/>
              <a:t>Config</a:t>
            </a:r>
            <a:r>
              <a:rPr lang="vi" sz="1700">
                <a:latin typeface="Roboto Light"/>
                <a:ea typeface="Roboto Light"/>
                <a:cs typeface="Roboto Light"/>
                <a:sym typeface="Roboto Light"/>
              </a:rPr>
              <a:t> </a:t>
            </a:r>
            <a:endParaRPr sz="1700">
              <a:latin typeface="Roboto Light"/>
              <a:ea typeface="Roboto Light"/>
              <a:cs typeface="Roboto Light"/>
              <a:sym typeface="Roboto Light"/>
            </a:endParaRPr>
          </a:p>
        </p:txBody>
      </p:sp>
      <p:sp>
        <p:nvSpPr>
          <p:cNvPr id="366" name="Google Shape;36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67" name="Google Shape;367;p53"/>
          <p:cNvPicPr preferRelativeResize="0"/>
          <p:nvPr/>
        </p:nvPicPr>
        <p:blipFill>
          <a:blip r:embed="rId3">
            <a:alphaModFix/>
          </a:blip>
          <a:stretch>
            <a:fillRect/>
          </a:stretch>
        </p:blipFill>
        <p:spPr>
          <a:xfrm>
            <a:off x="4572000" y="240138"/>
            <a:ext cx="3056957" cy="46632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373" name="Google Shape;373;p54"/>
          <p:cNvSpPr txBox="1"/>
          <p:nvPr>
            <p:ph idx="1" type="body"/>
          </p:nvPr>
        </p:nvSpPr>
        <p:spPr>
          <a:xfrm>
            <a:off x="311700" y="1152475"/>
            <a:ext cx="8520600" cy="35859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vi" sz="1700"/>
              <a:t> 2. Some Features </a:t>
            </a:r>
            <a:endParaRPr b="1" sz="1700"/>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Create and support repositories created by Spring and JPA.</a:t>
            </a:r>
            <a:endParaRPr>
              <a:latin typeface="Roboto Light"/>
              <a:ea typeface="Roboto Light"/>
              <a:cs typeface="Roboto Light"/>
              <a:sym typeface="Roboto Light"/>
            </a:endParaRPr>
          </a:p>
          <a:p>
            <a:pPr indent="0" lvl="0" marL="457200" rtl="0" algn="l">
              <a:lnSpc>
                <a:spcPct val="150000"/>
              </a:lnSpc>
              <a:spcBef>
                <a:spcPts val="0"/>
              </a:spcBef>
              <a:spcAft>
                <a:spcPts val="0"/>
              </a:spcAft>
              <a:buNone/>
            </a:pPr>
            <a:r>
              <a:t/>
            </a:r>
            <a:endParaRPr sz="800">
              <a:latin typeface="Roboto Light"/>
              <a:ea typeface="Roboto Light"/>
              <a:cs typeface="Roboto Light"/>
              <a:sym typeface="Roboto Light"/>
            </a:endParaRPr>
          </a:p>
          <a:p>
            <a:pPr indent="-323850" lvl="0" marL="457200" rtl="0" algn="l">
              <a:lnSpc>
                <a:spcPct val="150000"/>
              </a:lnSpc>
              <a:spcBef>
                <a:spcPts val="1200"/>
              </a:spcBef>
              <a:spcAft>
                <a:spcPts val="0"/>
              </a:spcAft>
              <a:buSzPts val="1500"/>
              <a:buFont typeface="Roboto Light"/>
              <a:buChar char="-"/>
            </a:pPr>
            <a:r>
              <a:rPr lang="vi">
                <a:latin typeface="Roboto Light"/>
                <a:ea typeface="Roboto Light"/>
                <a:cs typeface="Roboto Light"/>
                <a:sym typeface="Roboto Light"/>
              </a:rPr>
              <a:t>Reduce code size for generic CRUD operations by using CrudRepository.</a:t>
            </a:r>
            <a:endParaRPr>
              <a:latin typeface="Roboto Light"/>
              <a:ea typeface="Roboto Light"/>
              <a:cs typeface="Roboto Light"/>
              <a:sym typeface="Roboto Light"/>
            </a:endParaRPr>
          </a:p>
          <a:p>
            <a:pPr indent="0" lvl="0" marL="0" rtl="0" algn="l">
              <a:lnSpc>
                <a:spcPct val="150000"/>
              </a:lnSpc>
              <a:spcBef>
                <a:spcPts val="1200"/>
              </a:spcBef>
              <a:spcAft>
                <a:spcPts val="0"/>
              </a:spcAft>
              <a:buNone/>
            </a:pPr>
            <a:r>
              <a:t/>
            </a:r>
            <a:endParaRPr sz="500">
              <a:latin typeface="Roboto Light"/>
              <a:ea typeface="Roboto Light"/>
              <a:cs typeface="Roboto Light"/>
              <a:sym typeface="Roboto Light"/>
            </a:endParaRPr>
          </a:p>
          <a:p>
            <a:pPr indent="-323850" lvl="0" marL="457200" rtl="0" algn="l">
              <a:lnSpc>
                <a:spcPct val="150000"/>
              </a:lnSpc>
              <a:spcBef>
                <a:spcPts val="1200"/>
              </a:spcBef>
              <a:spcAft>
                <a:spcPts val="0"/>
              </a:spcAft>
              <a:buSzPts val="1500"/>
              <a:buFont typeface="Roboto Light"/>
              <a:buChar char="-"/>
            </a:pPr>
            <a:r>
              <a:rPr lang="vi">
                <a:latin typeface="Roboto Light"/>
                <a:ea typeface="Roboto Light"/>
                <a:cs typeface="Roboto Light"/>
                <a:sym typeface="Roboto Light"/>
              </a:rPr>
              <a:t>Three kinds of Spring Data repository interfaces:</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b="1" lang="vi"/>
              <a:t>CrudRepository</a:t>
            </a:r>
            <a:r>
              <a:rPr lang="vi">
                <a:latin typeface="Roboto Light"/>
                <a:ea typeface="Roboto Light"/>
                <a:cs typeface="Roboto Light"/>
                <a:sym typeface="Roboto Light"/>
              </a:rPr>
              <a:t>: provides CRUD functions</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b="1" lang="vi"/>
              <a:t>PagingAndSortingRepository</a:t>
            </a:r>
            <a:r>
              <a:rPr lang="vi">
                <a:latin typeface="Roboto Light"/>
                <a:ea typeface="Roboto Light"/>
                <a:cs typeface="Roboto Light"/>
                <a:sym typeface="Roboto Light"/>
              </a:rPr>
              <a:t>: provides methods to do pagination and sort records</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b="1" lang="vi"/>
              <a:t>JpaRepository</a:t>
            </a:r>
            <a:r>
              <a:rPr lang="vi">
                <a:latin typeface="Roboto Light"/>
                <a:ea typeface="Roboto Light"/>
                <a:cs typeface="Roboto Light"/>
                <a:sym typeface="Roboto Light"/>
              </a:rPr>
              <a:t>: extend </a:t>
            </a:r>
            <a:r>
              <a:rPr lang="vi">
                <a:latin typeface="Roboto Light"/>
                <a:ea typeface="Roboto Light"/>
                <a:cs typeface="Roboto Light"/>
                <a:sym typeface="Roboto Light"/>
              </a:rPr>
              <a:t>CrudRepository and PagingAndSortingRepository, it also has more utility features.</a:t>
            </a:r>
            <a:endParaRPr>
              <a:latin typeface="Roboto Light"/>
              <a:ea typeface="Roboto Light"/>
              <a:cs typeface="Roboto Light"/>
              <a:sym typeface="Roboto Light"/>
            </a:endParaRPr>
          </a:p>
        </p:txBody>
      </p:sp>
      <p:sp>
        <p:nvSpPr>
          <p:cNvPr id="374" name="Google Shape;37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0" name="Google Shape;38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1" name="Google Shape;38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82" name="Google Shape;382;p55"/>
          <p:cNvPicPr preferRelativeResize="0"/>
          <p:nvPr/>
        </p:nvPicPr>
        <p:blipFill>
          <a:blip r:embed="rId3">
            <a:alphaModFix/>
          </a:blip>
          <a:stretch>
            <a:fillRect/>
          </a:stretch>
        </p:blipFill>
        <p:spPr>
          <a:xfrm>
            <a:off x="3212550" y="949163"/>
            <a:ext cx="3044887" cy="3823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388" name="Google Shape;388;p56"/>
          <p:cNvSpPr txBox="1"/>
          <p:nvPr>
            <p:ph idx="1" type="body"/>
          </p:nvPr>
        </p:nvSpPr>
        <p:spPr>
          <a:xfrm>
            <a:off x="311700" y="1152475"/>
            <a:ext cx="8772000" cy="3585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a:latin typeface="Roboto Light"/>
              <a:ea typeface="Roboto Light"/>
              <a:cs typeface="Roboto Light"/>
              <a:sym typeface="Roboto Light"/>
            </a:endParaRPr>
          </a:p>
          <a:p>
            <a:pPr indent="-323850" lvl="0" marL="457200" rtl="0" algn="l">
              <a:lnSpc>
                <a:spcPct val="170000"/>
              </a:lnSpc>
              <a:spcBef>
                <a:spcPts val="0"/>
              </a:spcBef>
              <a:spcAft>
                <a:spcPts val="0"/>
              </a:spcAft>
              <a:buSzPts val="1500"/>
              <a:buFont typeface="Roboto Light"/>
              <a:buChar char="-"/>
            </a:pPr>
            <a:r>
              <a:rPr lang="vi">
                <a:latin typeface="Roboto Light"/>
                <a:ea typeface="Roboto Light"/>
                <a:cs typeface="Roboto Light"/>
                <a:sym typeface="Roboto Light"/>
              </a:rPr>
              <a:t>These interfaces are associated with a JPA entity. Each JPA repository can only perform data access operations for that particular entity and its data attributes. </a:t>
            </a:r>
            <a:endParaRPr>
              <a:latin typeface="Roboto Light"/>
              <a:ea typeface="Roboto Light"/>
              <a:cs typeface="Roboto Light"/>
              <a:sym typeface="Roboto Light"/>
            </a:endParaRPr>
          </a:p>
          <a:p>
            <a:pPr indent="-323850" lvl="0" marL="457200" rtl="0" algn="l">
              <a:lnSpc>
                <a:spcPct val="170000"/>
              </a:lnSpc>
              <a:spcBef>
                <a:spcPts val="0"/>
              </a:spcBef>
              <a:spcAft>
                <a:spcPts val="0"/>
              </a:spcAft>
              <a:buSzPts val="1500"/>
              <a:buFont typeface="Roboto Light"/>
              <a:buChar char="-"/>
            </a:pPr>
            <a:r>
              <a:rPr lang="vi">
                <a:latin typeface="Roboto Light"/>
                <a:ea typeface="Roboto Light"/>
                <a:cs typeface="Roboto Light"/>
                <a:sym typeface="Roboto Light"/>
              </a:rPr>
              <a:t>By supplying the JPA entity and its primary key data type, the JPA repository now knows exactly what database table.</a:t>
            </a:r>
            <a:endParaRPr>
              <a:latin typeface="Roboto Light"/>
              <a:ea typeface="Roboto Light"/>
              <a:cs typeface="Roboto Light"/>
              <a:sym typeface="Roboto Light"/>
            </a:endParaRPr>
          </a:p>
          <a:p>
            <a:pPr indent="-323850" lvl="0" marL="457200" rtl="0" algn="l">
              <a:lnSpc>
                <a:spcPct val="170000"/>
              </a:lnSpc>
              <a:spcBef>
                <a:spcPts val="0"/>
              </a:spcBef>
              <a:spcAft>
                <a:spcPts val="0"/>
              </a:spcAft>
              <a:buSzPts val="1500"/>
              <a:buFont typeface="Roboto Light"/>
              <a:buChar char="-"/>
            </a:pPr>
            <a:r>
              <a:rPr lang="vi">
                <a:latin typeface="Roboto Light"/>
                <a:ea typeface="Roboto Light"/>
                <a:cs typeface="Roboto Light"/>
                <a:sym typeface="Roboto Light"/>
              </a:rPr>
              <a:t>Spring Data JPA recognizes your JPA repository and automatically generates an implementation for the DAO contract that's specified in that interface.</a:t>
            </a:r>
            <a:endParaRPr>
              <a:latin typeface="Roboto Light"/>
              <a:ea typeface="Roboto Light"/>
              <a:cs typeface="Roboto Light"/>
              <a:sym typeface="Roboto Light"/>
            </a:endParaRPr>
          </a:p>
        </p:txBody>
      </p:sp>
      <p:sp>
        <p:nvSpPr>
          <p:cNvPr id="389" name="Google Shape;3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90" name="Google Shape;390;p56"/>
          <p:cNvPicPr preferRelativeResize="0"/>
          <p:nvPr/>
        </p:nvPicPr>
        <p:blipFill>
          <a:blip r:embed="rId3">
            <a:alphaModFix/>
          </a:blip>
          <a:stretch>
            <a:fillRect/>
          </a:stretch>
        </p:blipFill>
        <p:spPr>
          <a:xfrm>
            <a:off x="529850" y="1245800"/>
            <a:ext cx="6207250" cy="321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96" name="Google Shape;396;p57"/>
          <p:cNvPicPr preferRelativeResize="0"/>
          <p:nvPr/>
        </p:nvPicPr>
        <p:blipFill>
          <a:blip r:embed="rId3">
            <a:alphaModFix/>
          </a:blip>
          <a:stretch>
            <a:fillRect/>
          </a:stretch>
        </p:blipFill>
        <p:spPr>
          <a:xfrm>
            <a:off x="1826375" y="292525"/>
            <a:ext cx="5491261" cy="4558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02" name="Google Shape;402;p58"/>
          <p:cNvSpPr txBox="1"/>
          <p:nvPr>
            <p:ph idx="1" type="body"/>
          </p:nvPr>
        </p:nvSpPr>
        <p:spPr>
          <a:xfrm>
            <a:off x="311700" y="1152475"/>
            <a:ext cx="8772000" cy="3585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vi" sz="1700"/>
              <a:t> 3. Spring Data JPA vs Hibernate?</a:t>
            </a:r>
            <a:endParaRPr b="1" sz="1700"/>
          </a:p>
          <a:p>
            <a:pPr indent="-323850" lvl="0" marL="457200" rtl="0" algn="l">
              <a:lnSpc>
                <a:spcPct val="115000"/>
              </a:lnSpc>
              <a:spcBef>
                <a:spcPts val="1200"/>
              </a:spcBef>
              <a:spcAft>
                <a:spcPts val="0"/>
              </a:spcAft>
              <a:buSzPts val="1500"/>
              <a:buFont typeface="Roboto Light"/>
              <a:buChar char="-"/>
            </a:pPr>
            <a:r>
              <a:rPr lang="vi">
                <a:latin typeface="Roboto Light"/>
                <a:ea typeface="Roboto Light"/>
                <a:cs typeface="Roboto Light"/>
                <a:sym typeface="Roboto Light"/>
              </a:rPr>
              <a:t>Hibernate is a JPA implementation, while Spring Data JPA is a JPA Data Access Abstraction (can generate JPA queries through method name conventions).</a:t>
            </a:r>
            <a:endParaRPr>
              <a:latin typeface="Roboto Light"/>
              <a:ea typeface="Roboto Light"/>
              <a:cs typeface="Roboto Light"/>
              <a:sym typeface="Roboto Light"/>
            </a:endParaRPr>
          </a:p>
          <a:p>
            <a:pPr indent="0" lvl="0" marL="457200" rtl="0" algn="l">
              <a:lnSpc>
                <a:spcPct val="115000"/>
              </a:lnSpc>
              <a:spcBef>
                <a:spcPts val="1200"/>
              </a:spcBef>
              <a:spcAft>
                <a:spcPts val="0"/>
              </a:spcAft>
              <a:buNone/>
            </a:pPr>
            <a:r>
              <a:t/>
            </a:r>
            <a:endParaRPr>
              <a:latin typeface="Roboto Light"/>
              <a:ea typeface="Roboto Light"/>
              <a:cs typeface="Roboto Light"/>
              <a:sym typeface="Roboto Light"/>
            </a:endParaRPr>
          </a:p>
          <a:p>
            <a:pPr indent="-323850" lvl="0" marL="457200" rtl="0" algn="l">
              <a:lnSpc>
                <a:spcPct val="115000"/>
              </a:lnSpc>
              <a:spcBef>
                <a:spcPts val="1200"/>
              </a:spcBef>
              <a:spcAft>
                <a:spcPts val="0"/>
              </a:spcAft>
              <a:buSzPts val="1500"/>
              <a:buFont typeface="Roboto Light"/>
              <a:buChar char="-"/>
            </a:pPr>
            <a:r>
              <a:rPr lang="vi">
                <a:latin typeface="Roboto Light"/>
                <a:ea typeface="Roboto Light"/>
                <a:cs typeface="Roboto Light"/>
                <a:sym typeface="Roboto Light"/>
              </a:rPr>
              <a:t>Spring Data JPA is not an implementation or JPA provider, it’s just an abstraction used to significantly reduce the amount of boilerplate code required to implement data access layers.</a:t>
            </a:r>
            <a:endParaRPr>
              <a:latin typeface="Roboto Light"/>
              <a:ea typeface="Roboto Light"/>
              <a:cs typeface="Roboto Light"/>
              <a:sym typeface="Roboto Light"/>
            </a:endParaRPr>
          </a:p>
          <a:p>
            <a:pPr indent="0" lvl="0" marL="457200" rtl="0" algn="l">
              <a:lnSpc>
                <a:spcPct val="115000"/>
              </a:lnSpc>
              <a:spcBef>
                <a:spcPts val="1200"/>
              </a:spcBef>
              <a:spcAft>
                <a:spcPts val="0"/>
              </a:spcAft>
              <a:buNone/>
            </a:pPr>
            <a:r>
              <a:t/>
            </a:r>
            <a:endParaRPr>
              <a:latin typeface="Roboto Light"/>
              <a:ea typeface="Roboto Light"/>
              <a:cs typeface="Roboto Light"/>
              <a:sym typeface="Roboto Light"/>
            </a:endParaRPr>
          </a:p>
          <a:p>
            <a:pPr indent="-323850" lvl="0" marL="457200" rtl="0" algn="l">
              <a:lnSpc>
                <a:spcPct val="115000"/>
              </a:lnSpc>
              <a:spcBef>
                <a:spcPts val="1200"/>
              </a:spcBef>
              <a:spcAft>
                <a:spcPts val="0"/>
              </a:spcAft>
              <a:buSzPts val="1500"/>
              <a:buFont typeface="Roboto Light"/>
              <a:buChar char="-"/>
            </a:pPr>
            <a:r>
              <a:rPr lang="vi">
                <a:latin typeface="Roboto Light"/>
                <a:ea typeface="Roboto Light"/>
                <a:cs typeface="Roboto Light"/>
                <a:sym typeface="Roboto Light"/>
              </a:rPr>
              <a:t>Spring Data JPA can’t work without a JPA provider, such as Hibernate, EclipseLink.</a:t>
            </a:r>
            <a:endParaRPr>
              <a:latin typeface="Roboto Light"/>
              <a:ea typeface="Roboto Light"/>
              <a:cs typeface="Roboto Light"/>
              <a:sym typeface="Roboto Light"/>
            </a:endParaRPr>
          </a:p>
        </p:txBody>
      </p:sp>
      <p:sp>
        <p:nvSpPr>
          <p:cNvPr id="403" name="Google Shape;40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09" name="Google Shape;409;p59"/>
          <p:cNvSpPr txBox="1"/>
          <p:nvPr>
            <p:ph idx="1" type="body"/>
          </p:nvPr>
        </p:nvSpPr>
        <p:spPr>
          <a:xfrm>
            <a:off x="311700" y="952075"/>
            <a:ext cx="8772000" cy="41049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None/>
            </a:pPr>
            <a:r>
              <a:rPr lang="vi" sz="1700">
                <a:latin typeface="Roboto Light"/>
                <a:ea typeface="Roboto Light"/>
                <a:cs typeface="Roboto Light"/>
                <a:sym typeface="Roboto Light"/>
              </a:rPr>
              <a:t> </a:t>
            </a:r>
            <a:r>
              <a:rPr b="1" lang="vi" sz="1700"/>
              <a:t>4. @Transactional</a:t>
            </a:r>
            <a:endParaRPr b="1" sz="1700"/>
          </a:p>
          <a:p>
            <a:pPr indent="-323850" lvl="0" marL="4572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@Transactional is way to configure Spring Transactions.</a:t>
            </a:r>
            <a:endParaRPr>
              <a:latin typeface="Roboto Light"/>
              <a:ea typeface="Roboto Light"/>
              <a:cs typeface="Roboto Light"/>
              <a:sym typeface="Roboto Light"/>
            </a:endParaRPr>
          </a:p>
          <a:p>
            <a:pPr indent="-323850" lvl="0" marL="4572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We can use @Transactional to wrap a method in a database transaction, manage the creation, commit and rollback of the transaction.</a:t>
            </a:r>
            <a:endParaRPr>
              <a:latin typeface="Roboto Light"/>
              <a:ea typeface="Roboto Light"/>
              <a:cs typeface="Roboto Light"/>
              <a:sym typeface="Roboto Light"/>
            </a:endParaRPr>
          </a:p>
          <a:p>
            <a:pPr indent="-323850" lvl="0" marL="4572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We can put it on a class or method.</a:t>
            </a:r>
            <a:endParaRPr>
              <a:latin typeface="Roboto Light"/>
              <a:ea typeface="Roboto Light"/>
              <a:cs typeface="Roboto Light"/>
              <a:sym typeface="Roboto Light"/>
            </a:endParaRPr>
          </a:p>
          <a:p>
            <a:pPr indent="-323850" lvl="0" marL="4572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Support:</a:t>
            </a:r>
            <a:endParaRPr>
              <a:latin typeface="Roboto Light"/>
              <a:ea typeface="Roboto Light"/>
              <a:cs typeface="Roboto Light"/>
              <a:sym typeface="Roboto Light"/>
            </a:endParaRPr>
          </a:p>
          <a:p>
            <a:pPr indent="-323850" lvl="0" marL="9144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The Propagation type of the transaction </a:t>
            </a:r>
            <a:endParaRPr>
              <a:latin typeface="Roboto Light"/>
              <a:ea typeface="Roboto Light"/>
              <a:cs typeface="Roboto Light"/>
              <a:sym typeface="Roboto Light"/>
            </a:endParaRPr>
          </a:p>
          <a:p>
            <a:pPr indent="-323850" lvl="0" marL="9144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The Isolation level of the transaction</a:t>
            </a:r>
            <a:endParaRPr>
              <a:latin typeface="Roboto Light"/>
              <a:ea typeface="Roboto Light"/>
              <a:cs typeface="Roboto Light"/>
              <a:sym typeface="Roboto Light"/>
            </a:endParaRPr>
          </a:p>
          <a:p>
            <a:pPr indent="-323850" lvl="0" marL="914400" rtl="0" algn="l">
              <a:lnSpc>
                <a:spcPct val="160000"/>
              </a:lnSpc>
              <a:spcBef>
                <a:spcPts val="1200"/>
              </a:spcBef>
              <a:spcAft>
                <a:spcPts val="0"/>
              </a:spcAft>
              <a:buSzPts val="1500"/>
              <a:buFont typeface="Roboto Light"/>
              <a:buChar char="+"/>
            </a:pPr>
            <a:r>
              <a:rPr lang="vi">
                <a:latin typeface="Roboto Light"/>
                <a:ea typeface="Roboto Light"/>
                <a:cs typeface="Roboto Light"/>
                <a:sym typeface="Roboto Light"/>
              </a:rPr>
              <a:t>The rollback rules for the transaction</a:t>
            </a:r>
            <a:endParaRPr>
              <a:latin typeface="Roboto Light"/>
              <a:ea typeface="Roboto Light"/>
              <a:cs typeface="Roboto Light"/>
              <a:sym typeface="Roboto Light"/>
            </a:endParaRPr>
          </a:p>
        </p:txBody>
      </p:sp>
      <p:sp>
        <p:nvSpPr>
          <p:cNvPr id="410" name="Google Shape;41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16" name="Google Shape;416;p60"/>
          <p:cNvSpPr txBox="1"/>
          <p:nvPr>
            <p:ph idx="1" type="body"/>
          </p:nvPr>
        </p:nvSpPr>
        <p:spPr>
          <a:xfrm>
            <a:off x="311700" y="952075"/>
            <a:ext cx="8772000" cy="41049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vi" sz="1700"/>
              <a:t> 4. 1 Propagation </a:t>
            </a:r>
            <a:endParaRPr b="1" sz="1700"/>
          </a:p>
          <a:p>
            <a:pPr indent="-323850" lvl="0" marL="457200" rtl="0" algn="l">
              <a:lnSpc>
                <a:spcPct val="115000"/>
              </a:lnSpc>
              <a:spcBef>
                <a:spcPts val="1200"/>
              </a:spcBef>
              <a:spcAft>
                <a:spcPts val="0"/>
              </a:spcAft>
              <a:buSzPts val="1500"/>
              <a:buFont typeface="Roboto Light"/>
              <a:buChar char="-"/>
            </a:pPr>
            <a:r>
              <a:rPr lang="vi">
                <a:latin typeface="Roboto Light"/>
                <a:ea typeface="Roboto Light"/>
                <a:cs typeface="Roboto Light"/>
                <a:sym typeface="Roboto Light"/>
              </a:rPr>
              <a:t>Spring manages to start, pause and create a transaction according to our propagation setting.</a:t>
            </a:r>
            <a:endParaRPr>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a:latin typeface="Roboto Light"/>
              <a:ea typeface="Roboto Light"/>
              <a:cs typeface="Roboto Light"/>
              <a:sym typeface="Roboto Light"/>
            </a:endParaRPr>
          </a:p>
          <a:p>
            <a:pPr indent="-323850" lvl="0" marL="457200" rtl="0" algn="l">
              <a:lnSpc>
                <a:spcPct val="115000"/>
              </a:lnSpc>
              <a:spcBef>
                <a:spcPts val="1200"/>
              </a:spcBef>
              <a:spcAft>
                <a:spcPts val="0"/>
              </a:spcAft>
              <a:buSzPts val="1500"/>
              <a:buFont typeface="Roboto Light"/>
              <a:buChar char="-"/>
            </a:pPr>
            <a:r>
              <a:rPr lang="vi">
                <a:latin typeface="Roboto Light"/>
                <a:ea typeface="Roboto Light"/>
                <a:cs typeface="Roboto Light"/>
                <a:sym typeface="Roboto Light"/>
              </a:rPr>
              <a:t>Types of propagation:</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REQUIRED </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SUPPORTS</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MANDATORY</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NEVER</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NOT_SUPPORTED</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REQUIRES_NEW</a:t>
            </a:r>
            <a:endParaRPr>
              <a:latin typeface="Roboto Light"/>
              <a:ea typeface="Roboto Light"/>
              <a:cs typeface="Roboto Light"/>
              <a:sym typeface="Roboto Light"/>
            </a:endParaRPr>
          </a:p>
          <a:p>
            <a:pPr indent="-323850" lvl="0" marL="9144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NESTED</a:t>
            </a:r>
            <a:endParaRPr>
              <a:latin typeface="Roboto Light"/>
              <a:ea typeface="Roboto Light"/>
              <a:cs typeface="Roboto Light"/>
              <a:sym typeface="Roboto Light"/>
            </a:endParaRPr>
          </a:p>
        </p:txBody>
      </p:sp>
      <p:sp>
        <p:nvSpPr>
          <p:cNvPr id="417" name="Google Shape;41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23" name="Google Shape;423;p61"/>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vi" sz="1700"/>
              <a:t> 4. 1 Propagation </a:t>
            </a:r>
            <a:endParaRPr b="1" sz="1700"/>
          </a:p>
          <a:p>
            <a:pPr indent="-323850" lvl="0" marL="457200" rtl="0" algn="l">
              <a:lnSpc>
                <a:spcPct val="115000"/>
              </a:lnSpc>
              <a:spcBef>
                <a:spcPts val="1200"/>
              </a:spcBef>
              <a:spcAft>
                <a:spcPts val="0"/>
              </a:spcAft>
              <a:buClr>
                <a:srgbClr val="3F3F3F"/>
              </a:buClr>
              <a:buSzPts val="1500"/>
              <a:buFont typeface="Roboto Light"/>
              <a:buChar char="-"/>
            </a:pPr>
            <a:r>
              <a:rPr b="1" i="1" lang="vi">
                <a:solidFill>
                  <a:srgbClr val="3F3F3F"/>
                </a:solidFill>
                <a:highlight>
                  <a:srgbClr val="FFFFFF"/>
                </a:highlight>
              </a:rPr>
              <a:t>REQUIRED</a:t>
            </a:r>
            <a:r>
              <a:rPr lang="vi">
                <a:solidFill>
                  <a:srgbClr val="3F3F3F"/>
                </a:solidFill>
                <a:highlight>
                  <a:srgbClr val="FFFFFF"/>
                </a:highlight>
                <a:latin typeface="Roboto Light"/>
                <a:ea typeface="Roboto Light"/>
                <a:cs typeface="Roboto Light"/>
                <a:sym typeface="Roboto Light"/>
              </a:rPr>
              <a:t> is the default propagation. Spring checks if there is an active transaction, and if nothing exists, it creates a new one. Otherwise, the business logic appends to the currently active transaction.</a:t>
            </a:r>
            <a:endParaRPr>
              <a:solidFill>
                <a:srgbClr val="3F3F3F"/>
              </a:solidFill>
              <a:highlight>
                <a:srgbClr val="FFFFFF"/>
              </a:highlight>
              <a:latin typeface="Roboto Light"/>
              <a:ea typeface="Roboto Light"/>
              <a:cs typeface="Roboto Light"/>
              <a:sym typeface="Roboto Light"/>
            </a:endParaRPr>
          </a:p>
          <a:p>
            <a:pPr indent="-323850" lvl="0" marL="457200" rtl="0" algn="l">
              <a:lnSpc>
                <a:spcPct val="115000"/>
              </a:lnSpc>
              <a:spcBef>
                <a:spcPts val="0"/>
              </a:spcBef>
              <a:spcAft>
                <a:spcPts val="0"/>
              </a:spcAft>
              <a:buClr>
                <a:srgbClr val="3F3F3F"/>
              </a:buClr>
              <a:buSzPts val="1500"/>
              <a:buFont typeface="Roboto Light"/>
              <a:buChar char="-"/>
            </a:pPr>
            <a:r>
              <a:rPr b="1" i="1" lang="vi">
                <a:solidFill>
                  <a:srgbClr val="3F3F3F"/>
                </a:solidFill>
                <a:highlight>
                  <a:srgbClr val="FFFFFF"/>
                </a:highlight>
              </a:rPr>
              <a:t>SUPPORTS</a:t>
            </a:r>
            <a:r>
              <a:rPr lang="vi">
                <a:solidFill>
                  <a:srgbClr val="3F3F3F"/>
                </a:solidFill>
                <a:highlight>
                  <a:srgbClr val="FFFFFF"/>
                </a:highlight>
                <a:latin typeface="Roboto Light"/>
                <a:ea typeface="Roboto Light"/>
                <a:cs typeface="Roboto Light"/>
                <a:sym typeface="Roboto Light"/>
              </a:rPr>
              <a:t>, Spring first checks if an active transaction exists. If a transaction exists, then the existing transaction will be used else executed non-transactional.</a:t>
            </a:r>
            <a:endParaRPr>
              <a:solidFill>
                <a:srgbClr val="3F3F3F"/>
              </a:solidFill>
              <a:highlight>
                <a:srgbClr val="FFFFFF"/>
              </a:highlight>
              <a:latin typeface="Roboto Light"/>
              <a:ea typeface="Roboto Light"/>
              <a:cs typeface="Roboto Light"/>
              <a:sym typeface="Roboto Light"/>
            </a:endParaRPr>
          </a:p>
          <a:p>
            <a:pPr indent="-323850" lvl="0" marL="457200" rtl="0" algn="l">
              <a:lnSpc>
                <a:spcPct val="115000"/>
              </a:lnSpc>
              <a:spcBef>
                <a:spcPts val="0"/>
              </a:spcBef>
              <a:spcAft>
                <a:spcPts val="0"/>
              </a:spcAft>
              <a:buClr>
                <a:srgbClr val="3F3F3F"/>
              </a:buClr>
              <a:buSzPts val="1500"/>
              <a:buFont typeface="Roboto Light"/>
              <a:buChar char="-"/>
            </a:pPr>
            <a:r>
              <a:rPr b="1" i="1" lang="vi">
                <a:solidFill>
                  <a:srgbClr val="3F3F3F"/>
                </a:solidFill>
                <a:highlight>
                  <a:srgbClr val="FFFFFF"/>
                </a:highlight>
              </a:rPr>
              <a:t>MANDATORY</a:t>
            </a:r>
            <a:r>
              <a:rPr lang="vi">
                <a:solidFill>
                  <a:srgbClr val="3F3F3F"/>
                </a:solidFill>
                <a:highlight>
                  <a:srgbClr val="FFFFFF"/>
                </a:highlight>
                <a:latin typeface="Roboto Light"/>
                <a:ea typeface="Roboto Light"/>
                <a:cs typeface="Roboto Light"/>
                <a:sym typeface="Roboto Light"/>
              </a:rPr>
              <a:t>, if there is an active transaction, then it will be used else Spring throws an exception.</a:t>
            </a:r>
            <a:endParaRPr>
              <a:solidFill>
                <a:srgbClr val="3F3F3F"/>
              </a:solidFill>
              <a:highlight>
                <a:srgbClr val="FFFFFF"/>
              </a:highlight>
              <a:latin typeface="Roboto Light"/>
              <a:ea typeface="Roboto Light"/>
              <a:cs typeface="Roboto Light"/>
              <a:sym typeface="Roboto Light"/>
            </a:endParaRPr>
          </a:p>
          <a:p>
            <a:pPr indent="-323850" lvl="0" marL="457200" rtl="0" algn="l">
              <a:lnSpc>
                <a:spcPct val="115000"/>
              </a:lnSpc>
              <a:spcBef>
                <a:spcPts val="0"/>
              </a:spcBef>
              <a:spcAft>
                <a:spcPts val="0"/>
              </a:spcAft>
              <a:buClr>
                <a:srgbClr val="3F3F3F"/>
              </a:buClr>
              <a:buSzPts val="1500"/>
              <a:buFont typeface="Roboto Light"/>
              <a:buChar char="-"/>
            </a:pPr>
            <a:r>
              <a:rPr b="1" lang="vi">
                <a:solidFill>
                  <a:srgbClr val="3F3F3F"/>
                </a:solidFill>
                <a:highlight>
                  <a:srgbClr val="FFFFFF"/>
                </a:highlight>
              </a:rPr>
              <a:t>NEVER</a:t>
            </a:r>
            <a:r>
              <a:rPr lang="vi">
                <a:solidFill>
                  <a:srgbClr val="3F3F3F"/>
                </a:solidFill>
                <a:highlight>
                  <a:srgbClr val="FFFFFF"/>
                </a:highlight>
                <a:latin typeface="Roboto Light"/>
                <a:ea typeface="Roboto Light"/>
                <a:cs typeface="Roboto Light"/>
                <a:sym typeface="Roboto Light"/>
              </a:rPr>
              <a:t>, Spring throws an exceptions if there’s an active active transaction.</a:t>
            </a:r>
            <a:endParaRPr>
              <a:solidFill>
                <a:srgbClr val="3F3F3F"/>
              </a:solidFill>
              <a:highlight>
                <a:srgbClr val="FFFFFF"/>
              </a:highlight>
              <a:latin typeface="Roboto Light"/>
              <a:ea typeface="Roboto Light"/>
              <a:cs typeface="Roboto Light"/>
              <a:sym typeface="Roboto Light"/>
            </a:endParaRPr>
          </a:p>
          <a:p>
            <a:pPr indent="-323850" lvl="0" marL="457200" rtl="0" algn="l">
              <a:lnSpc>
                <a:spcPct val="110000"/>
              </a:lnSpc>
              <a:spcBef>
                <a:spcPts val="0"/>
              </a:spcBef>
              <a:spcAft>
                <a:spcPts val="0"/>
              </a:spcAft>
              <a:buClr>
                <a:srgbClr val="3F3F3F"/>
              </a:buClr>
              <a:buSzPts val="1500"/>
              <a:buFont typeface="Arial"/>
              <a:buChar char="-"/>
            </a:pPr>
            <a:r>
              <a:rPr b="1" i="1" lang="vi">
                <a:solidFill>
                  <a:srgbClr val="3F3F3F"/>
                </a:solidFill>
                <a:highlight>
                  <a:srgbClr val="FFFFFF"/>
                </a:highlight>
              </a:rPr>
              <a:t>NOT_SUPPORTED</a:t>
            </a:r>
            <a:r>
              <a:rPr i="1" lang="vi">
                <a:solidFill>
                  <a:srgbClr val="3F3F3F"/>
                </a:solidFill>
                <a:highlight>
                  <a:srgbClr val="FFFFFF"/>
                </a:highlight>
                <a:latin typeface="Roboto Light"/>
                <a:ea typeface="Roboto Light"/>
                <a:cs typeface="Roboto Light"/>
                <a:sym typeface="Roboto Light"/>
              </a:rPr>
              <a:t>, </a:t>
            </a:r>
            <a:r>
              <a:rPr lang="vi">
                <a:solidFill>
                  <a:srgbClr val="3F3F3F"/>
                </a:solidFill>
                <a:highlight>
                  <a:srgbClr val="FFFFFF"/>
                </a:highlight>
                <a:latin typeface="Roboto Light"/>
                <a:ea typeface="Roboto Light"/>
                <a:cs typeface="Roboto Light"/>
                <a:sym typeface="Roboto Light"/>
              </a:rPr>
              <a:t>If a current transaction exists, first Spring suspends it, and then the business logic is executed without a transaction:</a:t>
            </a:r>
            <a:endParaRPr>
              <a:solidFill>
                <a:srgbClr val="3F3F3F"/>
              </a:solidFill>
              <a:highlight>
                <a:srgbClr val="FFFFFF"/>
              </a:highlight>
              <a:latin typeface="Roboto Light"/>
              <a:ea typeface="Roboto Light"/>
              <a:cs typeface="Roboto Light"/>
              <a:sym typeface="Roboto Light"/>
            </a:endParaRPr>
          </a:p>
          <a:p>
            <a:pPr indent="-323850" lvl="0" marL="457200" rtl="0" algn="l">
              <a:lnSpc>
                <a:spcPct val="110000"/>
              </a:lnSpc>
              <a:spcBef>
                <a:spcPts val="0"/>
              </a:spcBef>
              <a:spcAft>
                <a:spcPts val="0"/>
              </a:spcAft>
              <a:buClr>
                <a:srgbClr val="3F3F3F"/>
              </a:buClr>
              <a:buSzPts val="1500"/>
              <a:buFont typeface="Arial"/>
              <a:buChar char="-"/>
            </a:pPr>
            <a:r>
              <a:rPr b="1" i="1" lang="vi">
                <a:solidFill>
                  <a:srgbClr val="3F3F3F"/>
                </a:solidFill>
                <a:highlight>
                  <a:srgbClr val="FFFFFF"/>
                </a:highlight>
              </a:rPr>
              <a:t>REQUIRES_NEW,</a:t>
            </a:r>
            <a:r>
              <a:rPr i="1" lang="vi">
                <a:solidFill>
                  <a:srgbClr val="3F3F3F"/>
                </a:solidFill>
                <a:highlight>
                  <a:srgbClr val="FFFFFF"/>
                </a:highlight>
                <a:latin typeface="Roboto Light"/>
                <a:ea typeface="Roboto Light"/>
                <a:cs typeface="Roboto Light"/>
                <a:sym typeface="Roboto Light"/>
              </a:rPr>
              <a:t> </a:t>
            </a:r>
            <a:r>
              <a:rPr lang="vi">
                <a:solidFill>
                  <a:srgbClr val="3F3F3F"/>
                </a:solidFill>
                <a:highlight>
                  <a:srgbClr val="FFFFFF"/>
                </a:highlight>
                <a:latin typeface="Roboto Light"/>
                <a:ea typeface="Roboto Light"/>
                <a:cs typeface="Roboto Light"/>
                <a:sym typeface="Roboto Light"/>
              </a:rPr>
              <a:t>Spring suspends the current transaction if it exists, and then creates a new one.</a:t>
            </a:r>
            <a:endParaRPr i="1">
              <a:solidFill>
                <a:srgbClr val="3F3F3F"/>
              </a:solidFill>
              <a:highlight>
                <a:srgbClr val="FFFFFF"/>
              </a:highlight>
              <a:latin typeface="Roboto Light"/>
              <a:ea typeface="Roboto Light"/>
              <a:cs typeface="Roboto Light"/>
              <a:sym typeface="Roboto Light"/>
            </a:endParaRPr>
          </a:p>
          <a:p>
            <a:pPr indent="-323850" lvl="0" marL="457200" rtl="0" algn="l">
              <a:lnSpc>
                <a:spcPct val="110000"/>
              </a:lnSpc>
              <a:spcBef>
                <a:spcPts val="0"/>
              </a:spcBef>
              <a:spcAft>
                <a:spcPts val="0"/>
              </a:spcAft>
              <a:buClr>
                <a:srgbClr val="3F3F3F"/>
              </a:buClr>
              <a:buSzPts val="1500"/>
              <a:buFont typeface="Arial"/>
              <a:buChar char="-"/>
            </a:pPr>
            <a:r>
              <a:rPr b="1" i="1" lang="vi">
                <a:solidFill>
                  <a:srgbClr val="3F3F3F"/>
                </a:solidFill>
                <a:highlight>
                  <a:srgbClr val="FFFFFF"/>
                </a:highlight>
              </a:rPr>
              <a:t>NESTED</a:t>
            </a:r>
            <a:r>
              <a:rPr i="1" lang="vi">
                <a:solidFill>
                  <a:srgbClr val="3F3F3F"/>
                </a:solidFill>
                <a:highlight>
                  <a:srgbClr val="FFFFFF"/>
                </a:highlight>
                <a:latin typeface="Roboto Light"/>
                <a:ea typeface="Roboto Light"/>
                <a:cs typeface="Roboto Light"/>
                <a:sym typeface="Roboto Light"/>
              </a:rPr>
              <a:t>,</a:t>
            </a:r>
            <a:r>
              <a:rPr lang="vi">
                <a:solidFill>
                  <a:srgbClr val="3F3F3F"/>
                </a:solidFill>
                <a:highlight>
                  <a:srgbClr val="FFFFFF"/>
                </a:highlight>
                <a:latin typeface="Roboto Light"/>
                <a:ea typeface="Roboto Light"/>
                <a:cs typeface="Roboto Light"/>
                <a:sym typeface="Roboto Light"/>
              </a:rPr>
              <a:t>Spring checks if a transaction exists,it marks a save point.This means that if our business logic execution throws an exception, then the transaction rollbacks to this save point. If there's no active transaction, it works like </a:t>
            </a:r>
            <a:r>
              <a:rPr i="1" lang="vi">
                <a:solidFill>
                  <a:srgbClr val="3F3F3F"/>
                </a:solidFill>
                <a:highlight>
                  <a:srgbClr val="FFFFFF"/>
                </a:highlight>
                <a:latin typeface="Roboto Light"/>
                <a:ea typeface="Roboto Light"/>
                <a:cs typeface="Roboto Light"/>
                <a:sym typeface="Roboto Light"/>
              </a:rPr>
              <a:t>REQUIRED</a:t>
            </a:r>
            <a:r>
              <a:rPr lang="vi">
                <a:solidFill>
                  <a:srgbClr val="3F3F3F"/>
                </a:solidFill>
                <a:highlight>
                  <a:srgbClr val="FFFFFF"/>
                </a:highlight>
                <a:latin typeface="Roboto Light"/>
                <a:ea typeface="Roboto Light"/>
                <a:cs typeface="Roboto Light"/>
                <a:sym typeface="Roboto Light"/>
              </a:rPr>
              <a:t>.</a:t>
            </a:r>
            <a:endParaRPr>
              <a:solidFill>
                <a:srgbClr val="3F3F3F"/>
              </a:solidFill>
              <a:highlight>
                <a:srgbClr val="FFFFFF"/>
              </a:highlight>
              <a:latin typeface="Roboto Light"/>
              <a:ea typeface="Roboto Light"/>
              <a:cs typeface="Roboto Light"/>
              <a:sym typeface="Roboto Light"/>
            </a:endParaRPr>
          </a:p>
          <a:p>
            <a:pPr indent="0" lvl="0" marL="0" rtl="0" algn="l">
              <a:lnSpc>
                <a:spcPct val="115000"/>
              </a:lnSpc>
              <a:spcBef>
                <a:spcPts val="1700"/>
              </a:spcBef>
              <a:spcAft>
                <a:spcPts val="1200"/>
              </a:spcAft>
              <a:buNone/>
            </a:pPr>
            <a:r>
              <a:t/>
            </a:r>
            <a:endParaRPr>
              <a:solidFill>
                <a:schemeClr val="dk1"/>
              </a:solidFill>
              <a:highlight>
                <a:srgbClr val="FFFFFF"/>
              </a:highlight>
              <a:latin typeface="Roboto Light"/>
              <a:ea typeface="Roboto Light"/>
              <a:cs typeface="Roboto Light"/>
              <a:sym typeface="Roboto Light"/>
            </a:endParaRPr>
          </a:p>
        </p:txBody>
      </p:sp>
      <p:sp>
        <p:nvSpPr>
          <p:cNvPr id="424" name="Google Shape;42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30" name="Google Shape;430;p62"/>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vi" sz="1700"/>
              <a:t> 4.2 Transaction Isolation </a:t>
            </a:r>
            <a:endParaRPr b="1" sz="1700"/>
          </a:p>
          <a:p>
            <a:pPr indent="-323850" lvl="0" marL="457200" rtl="0" algn="l">
              <a:lnSpc>
                <a:spcPct val="115000"/>
              </a:lnSpc>
              <a:spcBef>
                <a:spcPts val="1200"/>
              </a:spcBef>
              <a:spcAft>
                <a:spcPts val="0"/>
              </a:spcAft>
              <a:buSzPts val="1500"/>
              <a:buFont typeface="Roboto Light"/>
              <a:buChar char="-"/>
            </a:pPr>
            <a:r>
              <a:rPr lang="vi">
                <a:solidFill>
                  <a:schemeClr val="dk1"/>
                </a:solidFill>
                <a:highlight>
                  <a:srgbClr val="FFFFFF"/>
                </a:highlight>
                <a:latin typeface="Roboto Light"/>
                <a:ea typeface="Roboto Light"/>
                <a:cs typeface="Roboto Light"/>
                <a:sym typeface="Roboto Light"/>
              </a:rPr>
              <a:t>Isolation is one of the common ACID properties</a:t>
            </a:r>
            <a:endParaRPr>
              <a:solidFill>
                <a:schemeClr val="dk1"/>
              </a:solidFill>
              <a:highlight>
                <a:srgbClr val="FFFFFF"/>
              </a:highlight>
              <a:latin typeface="Roboto Light"/>
              <a:ea typeface="Roboto Light"/>
              <a:cs typeface="Roboto Light"/>
              <a:sym typeface="Roboto Light"/>
            </a:endParaRPr>
          </a:p>
          <a:p>
            <a:pPr indent="0" lvl="0" marL="457200" rtl="0" algn="l">
              <a:lnSpc>
                <a:spcPct val="115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15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Isolation describes how changes applied by concurrent transactions are visible to each other.</a:t>
            </a:r>
            <a:endParaRPr>
              <a:solidFill>
                <a:schemeClr val="dk1"/>
              </a:solidFill>
              <a:highlight>
                <a:srgbClr val="FFFFFF"/>
              </a:highlight>
              <a:latin typeface="Roboto Light"/>
              <a:ea typeface="Roboto Light"/>
              <a:cs typeface="Roboto Light"/>
              <a:sym typeface="Roboto Light"/>
            </a:endParaRPr>
          </a:p>
          <a:p>
            <a:pPr indent="0" lvl="0" marL="457200" rtl="0" algn="l">
              <a:lnSpc>
                <a:spcPct val="115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15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Concurrency side effects on a transaction:</a:t>
            </a:r>
            <a:endParaRPr>
              <a:solidFill>
                <a:schemeClr val="dk1"/>
              </a:solidFill>
              <a:highlight>
                <a:srgbClr val="FFFFFF"/>
              </a:highlight>
              <a:latin typeface="Roboto Light"/>
              <a:ea typeface="Roboto Light"/>
              <a:cs typeface="Roboto Light"/>
              <a:sym typeface="Roboto Light"/>
            </a:endParaRPr>
          </a:p>
          <a:p>
            <a:pPr indent="-323850" lvl="0" marL="914400" rtl="0" algn="l">
              <a:lnSpc>
                <a:spcPct val="115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Dirty read</a:t>
            </a:r>
            <a:endParaRPr>
              <a:solidFill>
                <a:schemeClr val="dk1"/>
              </a:solidFill>
              <a:highlight>
                <a:srgbClr val="FFFFFF"/>
              </a:highlight>
              <a:latin typeface="Roboto Light"/>
              <a:ea typeface="Roboto Light"/>
              <a:cs typeface="Roboto Light"/>
              <a:sym typeface="Roboto Light"/>
            </a:endParaRPr>
          </a:p>
          <a:p>
            <a:pPr indent="-323850" lvl="0" marL="914400" rtl="0" algn="l">
              <a:lnSpc>
                <a:spcPct val="115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Non-repeatable read</a:t>
            </a:r>
            <a:endParaRPr>
              <a:solidFill>
                <a:schemeClr val="dk1"/>
              </a:solidFill>
              <a:highlight>
                <a:srgbClr val="FFFFFF"/>
              </a:highlight>
              <a:latin typeface="Roboto Light"/>
              <a:ea typeface="Roboto Light"/>
              <a:cs typeface="Roboto Light"/>
              <a:sym typeface="Roboto Light"/>
            </a:endParaRPr>
          </a:p>
          <a:p>
            <a:pPr indent="-323850" lvl="0" marL="914400" rtl="0" algn="l">
              <a:lnSpc>
                <a:spcPct val="115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Phantom read</a:t>
            </a:r>
            <a:endParaRPr>
              <a:solidFill>
                <a:schemeClr val="dk1"/>
              </a:solidFill>
              <a:highlight>
                <a:srgbClr val="FFFFFF"/>
              </a:highlight>
              <a:latin typeface="Roboto Light"/>
              <a:ea typeface="Roboto Light"/>
              <a:cs typeface="Roboto Light"/>
              <a:sym typeface="Roboto Light"/>
            </a:endParaRPr>
          </a:p>
        </p:txBody>
      </p:sp>
      <p:sp>
        <p:nvSpPr>
          <p:cNvPr id="431" name="Google Shape;43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 JDBC: Workflow</a:t>
            </a:r>
            <a:endParaRPr>
              <a:solidFill>
                <a:srgbClr val="595959"/>
              </a:solidFill>
              <a:latin typeface="Roboto"/>
              <a:ea typeface="Roboto"/>
              <a:cs typeface="Roboto"/>
              <a:sym typeface="Roboto"/>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b="1" sz="1500">
              <a:solidFill>
                <a:srgbClr val="595959"/>
              </a:solidFill>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07" name="Google Shape;107;p18"/>
          <p:cNvPicPr preferRelativeResize="0"/>
          <p:nvPr/>
        </p:nvPicPr>
        <p:blipFill>
          <a:blip r:embed="rId3">
            <a:alphaModFix/>
          </a:blip>
          <a:stretch>
            <a:fillRect/>
          </a:stretch>
        </p:blipFill>
        <p:spPr>
          <a:xfrm>
            <a:off x="1289938" y="1678500"/>
            <a:ext cx="6564126" cy="2610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37" name="Google Shape;437;p63"/>
          <p:cNvPicPr preferRelativeResize="0"/>
          <p:nvPr/>
        </p:nvPicPr>
        <p:blipFill>
          <a:blip r:embed="rId3">
            <a:alphaModFix/>
          </a:blip>
          <a:stretch>
            <a:fillRect/>
          </a:stretch>
        </p:blipFill>
        <p:spPr>
          <a:xfrm>
            <a:off x="1600225" y="773138"/>
            <a:ext cx="5507075" cy="3565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43" name="Google Shape;443;p64"/>
          <p:cNvPicPr preferRelativeResize="0"/>
          <p:nvPr/>
        </p:nvPicPr>
        <p:blipFill>
          <a:blip r:embed="rId3">
            <a:alphaModFix/>
          </a:blip>
          <a:stretch>
            <a:fillRect/>
          </a:stretch>
        </p:blipFill>
        <p:spPr>
          <a:xfrm>
            <a:off x="1600200" y="904875"/>
            <a:ext cx="5943600" cy="3486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49" name="Google Shape;449;p65"/>
          <p:cNvPicPr preferRelativeResize="0"/>
          <p:nvPr/>
        </p:nvPicPr>
        <p:blipFill>
          <a:blip r:embed="rId3">
            <a:alphaModFix/>
          </a:blip>
          <a:stretch>
            <a:fillRect/>
          </a:stretch>
        </p:blipFill>
        <p:spPr>
          <a:xfrm>
            <a:off x="1600200" y="366713"/>
            <a:ext cx="5943600" cy="4257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55" name="Google Shape;455;p66"/>
          <p:cNvSpPr txBox="1"/>
          <p:nvPr>
            <p:ph idx="1" type="body"/>
          </p:nvPr>
        </p:nvSpPr>
        <p:spPr>
          <a:xfrm>
            <a:off x="142200" y="1038600"/>
            <a:ext cx="8859600" cy="41049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vi" sz="1700">
                <a:solidFill>
                  <a:srgbClr val="3F3F3F"/>
                </a:solidFill>
                <a:latin typeface="Roboto Light"/>
                <a:ea typeface="Roboto Light"/>
                <a:cs typeface="Roboto Light"/>
                <a:sym typeface="Roboto Light"/>
              </a:rPr>
              <a:t>   4 level Isolation: </a:t>
            </a:r>
            <a:endParaRPr sz="1700">
              <a:solidFill>
                <a:srgbClr val="3F3F3F"/>
              </a:solidFill>
              <a:latin typeface="Roboto Light"/>
              <a:ea typeface="Roboto Light"/>
              <a:cs typeface="Roboto Light"/>
              <a:sym typeface="Roboto Light"/>
            </a:endParaRPr>
          </a:p>
          <a:p>
            <a:pPr indent="-323850" lvl="0" marL="914400" rtl="0" algn="l">
              <a:lnSpc>
                <a:spcPct val="150000"/>
              </a:lnSpc>
              <a:spcBef>
                <a:spcPts val="1200"/>
              </a:spcBef>
              <a:spcAft>
                <a:spcPts val="0"/>
              </a:spcAft>
              <a:buClr>
                <a:srgbClr val="3F3F3F"/>
              </a:buClr>
              <a:buSzPts val="1500"/>
              <a:buFont typeface="Roboto Light"/>
              <a:buChar char="+"/>
            </a:pPr>
            <a:r>
              <a:rPr lang="vi">
                <a:solidFill>
                  <a:srgbClr val="3F3F3F"/>
                </a:solidFill>
                <a:latin typeface="Roboto Light"/>
                <a:ea typeface="Roboto Light"/>
                <a:cs typeface="Roboto Light"/>
                <a:sym typeface="Roboto Light"/>
              </a:rPr>
              <a:t> </a:t>
            </a:r>
            <a:r>
              <a:rPr b="1" i="1" lang="vi">
                <a:solidFill>
                  <a:srgbClr val="3F3F3F"/>
                </a:solidFill>
                <a:highlight>
                  <a:srgbClr val="FFFFFF"/>
                </a:highlight>
              </a:rPr>
              <a:t>READ_UNCOMMITTED</a:t>
            </a:r>
            <a:r>
              <a:rPr lang="vi">
                <a:solidFill>
                  <a:srgbClr val="3F3F3F"/>
                </a:solidFill>
                <a:highlight>
                  <a:srgbClr val="FFFFFF"/>
                </a:highlight>
                <a:latin typeface="Roboto Light"/>
                <a:ea typeface="Roboto Light"/>
                <a:cs typeface="Roboto Light"/>
                <a:sym typeface="Roboto Light"/>
              </a:rPr>
              <a:t> is the lowest isolation level and allows for the most concurrent access.</a:t>
            </a:r>
            <a:endParaRPr>
              <a:solidFill>
                <a:srgbClr val="3F3F3F"/>
              </a:solidFill>
              <a:highlight>
                <a:srgbClr val="FFFFFF"/>
              </a:highlight>
              <a:latin typeface="Roboto Light"/>
              <a:ea typeface="Roboto Light"/>
              <a:cs typeface="Roboto Light"/>
              <a:sym typeface="Roboto Light"/>
            </a:endParaRPr>
          </a:p>
          <a:p>
            <a:pPr indent="-323850" lvl="0" marL="914400" rtl="0" algn="l">
              <a:lnSpc>
                <a:spcPct val="150000"/>
              </a:lnSpc>
              <a:spcBef>
                <a:spcPts val="1200"/>
              </a:spcBef>
              <a:spcAft>
                <a:spcPts val="0"/>
              </a:spcAft>
              <a:buClr>
                <a:srgbClr val="3F3F3F"/>
              </a:buClr>
              <a:buSzPts val="1500"/>
              <a:buFont typeface="Roboto Light"/>
              <a:buChar char="+"/>
            </a:pPr>
            <a:r>
              <a:rPr b="1" i="1" lang="vi">
                <a:solidFill>
                  <a:srgbClr val="3F3F3F"/>
                </a:solidFill>
                <a:highlight>
                  <a:srgbClr val="FFFFFF"/>
                </a:highlight>
              </a:rPr>
              <a:t>READ_COMMITTED</a:t>
            </a:r>
            <a:r>
              <a:rPr i="1" lang="vi">
                <a:solidFill>
                  <a:srgbClr val="3F3F3F"/>
                </a:solidFill>
                <a:highlight>
                  <a:srgbClr val="FFFFFF"/>
                </a:highlight>
                <a:latin typeface="Roboto Light"/>
                <a:ea typeface="Roboto Light"/>
                <a:cs typeface="Roboto Light"/>
                <a:sym typeface="Roboto Light"/>
              </a:rPr>
              <a:t> is the second level of isolation, </a:t>
            </a:r>
            <a:r>
              <a:rPr lang="vi">
                <a:solidFill>
                  <a:srgbClr val="3F3F3F"/>
                </a:solidFill>
                <a:highlight>
                  <a:srgbClr val="FFFFFF"/>
                </a:highlight>
                <a:latin typeface="Roboto Light"/>
                <a:ea typeface="Roboto Light"/>
                <a:cs typeface="Roboto Light"/>
                <a:sym typeface="Roboto Light"/>
              </a:rPr>
              <a:t>prevents dirty reads.</a:t>
            </a:r>
            <a:endParaRPr>
              <a:solidFill>
                <a:srgbClr val="3F3F3F"/>
              </a:solidFill>
              <a:highlight>
                <a:srgbClr val="FFFFFF"/>
              </a:highlight>
              <a:latin typeface="Roboto Light"/>
              <a:ea typeface="Roboto Light"/>
              <a:cs typeface="Roboto Light"/>
              <a:sym typeface="Roboto Light"/>
            </a:endParaRPr>
          </a:p>
          <a:p>
            <a:pPr indent="-323850" lvl="0" marL="914400" rtl="0" algn="l">
              <a:lnSpc>
                <a:spcPct val="150000"/>
              </a:lnSpc>
              <a:spcBef>
                <a:spcPts val="1200"/>
              </a:spcBef>
              <a:spcAft>
                <a:spcPts val="0"/>
              </a:spcAft>
              <a:buClr>
                <a:srgbClr val="3F3F3F"/>
              </a:buClr>
              <a:buSzPts val="1500"/>
              <a:buFont typeface="Roboto Light"/>
              <a:buChar char="+"/>
            </a:pPr>
            <a:r>
              <a:rPr b="1" i="1" lang="vi">
                <a:solidFill>
                  <a:srgbClr val="3F3F3F"/>
                </a:solidFill>
                <a:highlight>
                  <a:srgbClr val="FFFFFF"/>
                </a:highlight>
              </a:rPr>
              <a:t>REPEATABLE_READ</a:t>
            </a:r>
            <a:r>
              <a:rPr i="1" lang="vi">
                <a:solidFill>
                  <a:srgbClr val="3F3F3F"/>
                </a:solidFill>
                <a:highlight>
                  <a:srgbClr val="FFFFFF"/>
                </a:highlight>
                <a:latin typeface="Roboto Light"/>
                <a:ea typeface="Roboto Light"/>
                <a:cs typeface="Roboto Light"/>
                <a:sym typeface="Roboto Light"/>
              </a:rPr>
              <a:t> is </a:t>
            </a:r>
            <a:r>
              <a:rPr lang="vi">
                <a:solidFill>
                  <a:srgbClr val="3F3F3F"/>
                </a:solidFill>
                <a:highlight>
                  <a:srgbClr val="FFFFFF"/>
                </a:highlight>
                <a:latin typeface="Roboto Light"/>
                <a:ea typeface="Roboto Light"/>
                <a:cs typeface="Roboto Light"/>
                <a:sym typeface="Roboto Light"/>
              </a:rPr>
              <a:t>the third level of isolation,prevents dirty and non-repeatable reads.</a:t>
            </a:r>
            <a:endParaRPr>
              <a:solidFill>
                <a:srgbClr val="3F3F3F"/>
              </a:solidFill>
              <a:highlight>
                <a:srgbClr val="FFFFFF"/>
              </a:highlight>
              <a:latin typeface="Roboto Light"/>
              <a:ea typeface="Roboto Light"/>
              <a:cs typeface="Roboto Light"/>
              <a:sym typeface="Roboto Light"/>
            </a:endParaRPr>
          </a:p>
          <a:p>
            <a:pPr indent="-323850" lvl="0" marL="914400" rtl="0" algn="l">
              <a:lnSpc>
                <a:spcPct val="150000"/>
              </a:lnSpc>
              <a:spcBef>
                <a:spcPts val="1200"/>
              </a:spcBef>
              <a:spcAft>
                <a:spcPts val="0"/>
              </a:spcAft>
              <a:buClr>
                <a:srgbClr val="3F3F3F"/>
              </a:buClr>
              <a:buSzPts val="1500"/>
              <a:buFont typeface="Roboto Light"/>
              <a:buChar char="+"/>
            </a:pPr>
            <a:r>
              <a:rPr b="1" i="1" lang="vi">
                <a:solidFill>
                  <a:srgbClr val="3F3F3F"/>
                </a:solidFill>
              </a:rPr>
              <a:t>SERIALIZABLE</a:t>
            </a:r>
            <a:r>
              <a:rPr i="1" lang="vi">
                <a:solidFill>
                  <a:srgbClr val="3F3F3F"/>
                </a:solidFill>
                <a:latin typeface="Roboto Light"/>
                <a:ea typeface="Roboto Light"/>
                <a:cs typeface="Roboto Light"/>
                <a:sym typeface="Roboto Light"/>
              </a:rPr>
              <a:t> is </a:t>
            </a:r>
            <a:r>
              <a:rPr lang="vi">
                <a:solidFill>
                  <a:srgbClr val="3F3F3F"/>
                </a:solidFill>
                <a:highlight>
                  <a:srgbClr val="FFFFFF"/>
                </a:highlight>
                <a:latin typeface="Roboto Light"/>
                <a:ea typeface="Roboto Light"/>
                <a:cs typeface="Roboto Light"/>
                <a:sym typeface="Roboto Light"/>
              </a:rPr>
              <a:t>is the highest level of isolation. It prevents all mentioned concurrency side effects, but can lead to the lowest concurrent access rate because it executes concurrent calls sequentially.</a:t>
            </a:r>
            <a:endParaRPr>
              <a:solidFill>
                <a:srgbClr val="3F3F3F"/>
              </a:solidFill>
              <a:highlight>
                <a:srgbClr val="FFFFFF"/>
              </a:highlight>
              <a:latin typeface="Roboto Light"/>
              <a:ea typeface="Roboto Light"/>
              <a:cs typeface="Roboto Light"/>
              <a:sym typeface="Roboto Light"/>
            </a:endParaRPr>
          </a:p>
        </p:txBody>
      </p:sp>
      <p:sp>
        <p:nvSpPr>
          <p:cNvPr id="456" name="Google Shape;45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62" name="Google Shape;462;p67"/>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70000"/>
              </a:lnSpc>
              <a:spcBef>
                <a:spcPts val="1200"/>
              </a:spcBef>
              <a:spcAft>
                <a:spcPts val="0"/>
              </a:spcAft>
              <a:buNone/>
            </a:pPr>
            <a:r>
              <a:rPr b="1" lang="vi">
                <a:solidFill>
                  <a:schemeClr val="dk1"/>
                </a:solidFill>
                <a:highlight>
                  <a:srgbClr val="FFFFFF"/>
                </a:highlight>
              </a:rPr>
              <a:t>    4.3 Transaction Rollback</a:t>
            </a:r>
            <a:endParaRPr b="1">
              <a:solidFill>
                <a:schemeClr val="dk1"/>
              </a:solidFill>
              <a:highlight>
                <a:srgbClr val="FFFFFF"/>
              </a:highlight>
            </a:endParaRPr>
          </a:p>
          <a:p>
            <a:pPr indent="-323850" lvl="0" marL="457200" rtl="0" algn="l">
              <a:lnSpc>
                <a:spcPct val="17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The </a:t>
            </a:r>
            <a:r>
              <a:rPr i="1" lang="vi">
                <a:solidFill>
                  <a:schemeClr val="dk1"/>
                </a:solidFill>
                <a:highlight>
                  <a:srgbClr val="FFFFFF"/>
                </a:highlight>
                <a:latin typeface="Roboto Light"/>
                <a:ea typeface="Roboto Light"/>
                <a:cs typeface="Roboto Light"/>
                <a:sym typeface="Roboto Light"/>
              </a:rPr>
              <a:t>@Transactional</a:t>
            </a:r>
            <a:r>
              <a:rPr lang="vi">
                <a:solidFill>
                  <a:schemeClr val="dk1"/>
                </a:solidFill>
                <a:highlight>
                  <a:srgbClr val="FFFFFF"/>
                </a:highlight>
                <a:latin typeface="Roboto Light"/>
                <a:ea typeface="Roboto Light"/>
                <a:cs typeface="Roboto Light"/>
                <a:sym typeface="Roboto Light"/>
              </a:rPr>
              <a:t> annotation makes use of the attributes </a:t>
            </a:r>
            <a:r>
              <a:rPr i="1" lang="vi">
                <a:solidFill>
                  <a:schemeClr val="dk1"/>
                </a:solidFill>
                <a:highlight>
                  <a:srgbClr val="FFFFFF"/>
                </a:highlight>
                <a:latin typeface="Roboto Light"/>
                <a:ea typeface="Roboto Light"/>
                <a:cs typeface="Roboto Light"/>
                <a:sym typeface="Roboto Light"/>
              </a:rPr>
              <a:t>rollbackFor</a:t>
            </a:r>
            <a:r>
              <a:rPr lang="vi">
                <a:solidFill>
                  <a:schemeClr val="dk1"/>
                </a:solidFill>
                <a:highlight>
                  <a:srgbClr val="FFFFFF"/>
                </a:highlight>
                <a:latin typeface="Roboto Light"/>
                <a:ea typeface="Roboto Light"/>
                <a:cs typeface="Roboto Light"/>
                <a:sym typeface="Roboto Light"/>
              </a:rPr>
              <a:t> or </a:t>
            </a:r>
            <a:r>
              <a:rPr i="1" lang="vi">
                <a:solidFill>
                  <a:schemeClr val="dk1"/>
                </a:solidFill>
                <a:highlight>
                  <a:srgbClr val="FFFFFF"/>
                </a:highlight>
                <a:latin typeface="Roboto Light"/>
                <a:ea typeface="Roboto Light"/>
                <a:cs typeface="Roboto Light"/>
                <a:sym typeface="Roboto Light"/>
              </a:rPr>
              <a:t>rollbackForClassName</a:t>
            </a:r>
            <a:r>
              <a:rPr lang="vi">
                <a:solidFill>
                  <a:schemeClr val="dk1"/>
                </a:solidFill>
                <a:highlight>
                  <a:srgbClr val="FFFFFF"/>
                </a:highlight>
                <a:latin typeface="Roboto Light"/>
                <a:ea typeface="Roboto Light"/>
                <a:cs typeface="Roboto Light"/>
                <a:sym typeface="Roboto Light"/>
              </a:rPr>
              <a:t> to rollback the transactions, and the attributes </a:t>
            </a:r>
            <a:r>
              <a:rPr i="1" lang="vi">
                <a:solidFill>
                  <a:schemeClr val="dk1"/>
                </a:solidFill>
                <a:highlight>
                  <a:srgbClr val="FFFFFF"/>
                </a:highlight>
                <a:latin typeface="Roboto Light"/>
                <a:ea typeface="Roboto Light"/>
                <a:cs typeface="Roboto Light"/>
                <a:sym typeface="Roboto Light"/>
              </a:rPr>
              <a:t>noRollbackFor</a:t>
            </a:r>
            <a:r>
              <a:rPr lang="vi">
                <a:solidFill>
                  <a:schemeClr val="dk1"/>
                </a:solidFill>
                <a:highlight>
                  <a:srgbClr val="FFFFFF"/>
                </a:highlight>
                <a:latin typeface="Roboto Light"/>
                <a:ea typeface="Roboto Light"/>
                <a:cs typeface="Roboto Light"/>
                <a:sym typeface="Roboto Light"/>
              </a:rPr>
              <a:t> or </a:t>
            </a:r>
            <a:r>
              <a:rPr i="1" lang="vi">
                <a:solidFill>
                  <a:schemeClr val="dk1"/>
                </a:solidFill>
                <a:highlight>
                  <a:srgbClr val="FFFFFF"/>
                </a:highlight>
                <a:latin typeface="Roboto Light"/>
                <a:ea typeface="Roboto Light"/>
                <a:cs typeface="Roboto Light"/>
                <a:sym typeface="Roboto Light"/>
              </a:rPr>
              <a:t>noRollbackForClassName</a:t>
            </a:r>
            <a:r>
              <a:rPr lang="vi">
                <a:solidFill>
                  <a:schemeClr val="dk1"/>
                </a:solidFill>
                <a:highlight>
                  <a:srgbClr val="FFFFFF"/>
                </a:highlight>
                <a:latin typeface="Roboto Light"/>
                <a:ea typeface="Roboto Light"/>
                <a:cs typeface="Roboto Light"/>
                <a:sym typeface="Roboto Light"/>
              </a:rPr>
              <a:t> to avoid rollback on listed exceptions.</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7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The default rollback behavior of @Transactional will rollback on unchecked exceptions.</a:t>
            </a:r>
            <a:endParaRPr>
              <a:solidFill>
                <a:schemeClr val="dk1"/>
              </a:solidFill>
              <a:highlight>
                <a:srgbClr val="FFFFFF"/>
              </a:highlight>
              <a:latin typeface="Roboto Light"/>
              <a:ea typeface="Roboto Light"/>
              <a:cs typeface="Roboto Light"/>
              <a:sym typeface="Roboto Light"/>
            </a:endParaRPr>
          </a:p>
        </p:txBody>
      </p:sp>
      <p:sp>
        <p:nvSpPr>
          <p:cNvPr id="463" name="Google Shape;46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69" name="Google Shape;469;p68"/>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70000"/>
              </a:lnSpc>
              <a:spcBef>
                <a:spcPts val="1200"/>
              </a:spcBef>
              <a:spcAft>
                <a:spcPts val="0"/>
              </a:spcAft>
              <a:buNone/>
            </a:pPr>
            <a:r>
              <a:rPr b="1" lang="vi" sz="1700">
                <a:solidFill>
                  <a:schemeClr val="dk1"/>
                </a:solidFill>
                <a:highlight>
                  <a:srgbClr val="FFFFFF"/>
                </a:highlight>
              </a:rPr>
              <a:t>  5. Some Common Pitfall</a:t>
            </a:r>
            <a:endParaRPr b="1" sz="1700">
              <a:solidFill>
                <a:schemeClr val="dk1"/>
              </a:solidFill>
              <a:highlight>
                <a:srgbClr val="FFFFFF"/>
              </a:highlight>
            </a:endParaRPr>
          </a:p>
          <a:p>
            <a:pPr indent="-323850" lvl="0" marL="457200" rtl="0" algn="l">
              <a:lnSpc>
                <a:spcPct val="17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N+1 SELECT problem is probably the most known and common problem for all Object-Relational Mapping tools which support lazy loading.</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N+1 SELECT vulnerability may cause noticeable performance issues.</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Solution:</a:t>
            </a:r>
            <a:endParaRPr>
              <a:solidFill>
                <a:schemeClr val="dk1"/>
              </a:solidFill>
              <a:highlight>
                <a:srgbClr val="FFFFFF"/>
              </a:highlight>
              <a:latin typeface="Roboto Light"/>
              <a:ea typeface="Roboto Light"/>
              <a:cs typeface="Roboto Light"/>
              <a:sym typeface="Roboto Light"/>
            </a:endParaRPr>
          </a:p>
          <a:p>
            <a:pPr indent="-349250" lvl="0" marL="914400" rtl="0" algn="l">
              <a:lnSpc>
                <a:spcPct val="170000"/>
              </a:lnSpc>
              <a:spcBef>
                <a:spcPts val="0"/>
              </a:spcBef>
              <a:spcAft>
                <a:spcPts val="0"/>
              </a:spcAft>
              <a:buClr>
                <a:schemeClr val="dk1"/>
              </a:buClr>
              <a:buSzPts val="1900"/>
              <a:buFont typeface="Roboto Light"/>
              <a:buChar char="+"/>
            </a:pPr>
            <a:r>
              <a:rPr lang="vi">
                <a:solidFill>
                  <a:schemeClr val="dk1"/>
                </a:solidFill>
                <a:latin typeface="Roboto Light"/>
                <a:ea typeface="Roboto Light"/>
                <a:cs typeface="Roboto Light"/>
                <a:sym typeface="Roboto Light"/>
              </a:rPr>
              <a:t>FetchType.EAGER replace for lazy-loading</a:t>
            </a:r>
            <a:endParaRPr>
              <a:solidFill>
                <a:schemeClr val="dk1"/>
              </a:solidFill>
              <a:latin typeface="Roboto Light"/>
              <a:ea typeface="Roboto Light"/>
              <a:cs typeface="Roboto Light"/>
              <a:sym typeface="Roboto Light"/>
            </a:endParaRPr>
          </a:p>
          <a:p>
            <a:pPr indent="-323850" lvl="0" marL="914400" rtl="0" algn="l">
              <a:lnSpc>
                <a:spcPct val="170000"/>
              </a:lnSpc>
              <a:spcBef>
                <a:spcPts val="0"/>
              </a:spcBef>
              <a:spcAft>
                <a:spcPts val="0"/>
              </a:spcAft>
              <a:buClr>
                <a:schemeClr val="dk1"/>
              </a:buClr>
              <a:buSzPts val="1500"/>
              <a:buFont typeface="Roboto Light"/>
              <a:buChar char="+"/>
            </a:pPr>
            <a:r>
              <a:rPr lang="vi">
                <a:solidFill>
                  <a:schemeClr val="dk1"/>
                </a:solidFill>
                <a:latin typeface="Roboto Light"/>
                <a:ea typeface="Roboto Light"/>
                <a:cs typeface="Roboto Light"/>
                <a:sym typeface="Roboto Light"/>
              </a:rPr>
              <a:t>@BatchSize(size = ...)</a:t>
            </a:r>
            <a:endParaRPr>
              <a:solidFill>
                <a:schemeClr val="dk1"/>
              </a:solidFill>
              <a:latin typeface="Roboto Light"/>
              <a:ea typeface="Roboto Light"/>
              <a:cs typeface="Roboto Light"/>
              <a:sym typeface="Roboto Light"/>
            </a:endParaRPr>
          </a:p>
          <a:p>
            <a:pPr indent="-323850" lvl="0" marL="914400" rtl="0" algn="l">
              <a:lnSpc>
                <a:spcPct val="170000"/>
              </a:lnSpc>
              <a:spcBef>
                <a:spcPts val="0"/>
              </a:spcBef>
              <a:spcAft>
                <a:spcPts val="0"/>
              </a:spcAft>
              <a:buClr>
                <a:schemeClr val="dk1"/>
              </a:buClr>
              <a:buSzPts val="1500"/>
              <a:buFont typeface="Roboto Light"/>
              <a:buChar char="+"/>
            </a:pPr>
            <a:r>
              <a:rPr lang="vi">
                <a:solidFill>
                  <a:schemeClr val="dk1"/>
                </a:solidFill>
                <a:latin typeface="Roboto Light"/>
                <a:ea typeface="Roboto Light"/>
                <a:cs typeface="Roboto Light"/>
                <a:sym typeface="Roboto Light"/>
              </a:rPr>
              <a:t>Join Fetch, EntityGraph,...</a:t>
            </a:r>
            <a:endParaRPr>
              <a:solidFill>
                <a:schemeClr val="dk1"/>
              </a:solidFill>
              <a:latin typeface="Roboto Light"/>
              <a:ea typeface="Roboto Light"/>
              <a:cs typeface="Roboto Light"/>
              <a:sym typeface="Roboto Light"/>
            </a:endParaRPr>
          </a:p>
        </p:txBody>
      </p:sp>
      <p:sp>
        <p:nvSpPr>
          <p:cNvPr id="470" name="Google Shape;47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76" name="Google Shape;476;p69"/>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70000"/>
              </a:lnSpc>
              <a:spcBef>
                <a:spcPts val="1200"/>
              </a:spcBef>
              <a:spcAft>
                <a:spcPts val="0"/>
              </a:spcAft>
              <a:buNone/>
            </a:pPr>
            <a:r>
              <a:rPr lang="vi" sz="1700">
                <a:solidFill>
                  <a:schemeClr val="dk1"/>
                </a:solidFill>
                <a:highlight>
                  <a:srgbClr val="FFFFFF"/>
                </a:highlight>
                <a:latin typeface="Roboto Light"/>
                <a:ea typeface="Roboto Light"/>
                <a:cs typeface="Roboto Light"/>
                <a:sym typeface="Roboto Light"/>
              </a:rPr>
              <a:t> </a:t>
            </a:r>
            <a:r>
              <a:rPr b="1" lang="vi" sz="1700">
                <a:solidFill>
                  <a:schemeClr val="dk1"/>
                </a:solidFill>
                <a:highlight>
                  <a:srgbClr val="FFFFFF"/>
                </a:highlight>
              </a:rPr>
              <a:t> 5. Some Common Pitfall</a:t>
            </a:r>
            <a:endParaRPr b="1" sz="1700">
              <a:solidFill>
                <a:schemeClr val="dk1"/>
              </a:solidFill>
              <a:highlight>
                <a:srgbClr val="FFFFFF"/>
              </a:highlight>
            </a:endParaRPr>
          </a:p>
          <a:p>
            <a:pPr indent="-323850" lvl="0" marL="457200" rtl="0" algn="l">
              <a:lnSpc>
                <a:spcPct val="17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Redundant @Transaction or JPA calls: This isn’t actually a serious mistake, but it instantly reveals that the author wasn’t sure about how @Transactional works.</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@Transaction Ignored: 2 condition make @Transaction works</a:t>
            </a:r>
            <a:endParaRPr>
              <a:solidFill>
                <a:schemeClr val="dk1"/>
              </a:solidFill>
              <a:highlight>
                <a:srgbClr val="FFFFFF"/>
              </a:highlight>
              <a:latin typeface="Roboto Light"/>
              <a:ea typeface="Roboto Light"/>
              <a:cs typeface="Roboto Light"/>
              <a:sym typeface="Roboto Light"/>
            </a:endParaRPr>
          </a:p>
          <a:p>
            <a:pPr indent="-323850" lvl="0" marL="9144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This method must be public.</a:t>
            </a:r>
            <a:endParaRPr>
              <a:solidFill>
                <a:schemeClr val="dk1"/>
              </a:solidFill>
              <a:highlight>
                <a:srgbClr val="FFFFFF"/>
              </a:highlight>
              <a:latin typeface="Roboto Light"/>
              <a:ea typeface="Roboto Light"/>
              <a:cs typeface="Roboto Light"/>
              <a:sym typeface="Roboto Light"/>
            </a:endParaRPr>
          </a:p>
          <a:p>
            <a:pPr indent="-323850" lvl="0" marL="9144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The invocation must come from outside of the bean.</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7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This is due to how Spring proxying work by default (using CGLIB proxies). </a:t>
            </a:r>
            <a:endParaRPr>
              <a:solidFill>
                <a:schemeClr val="dk1"/>
              </a:solidFill>
              <a:highlight>
                <a:srgbClr val="FFFFFF"/>
              </a:highlight>
              <a:latin typeface="Roboto Light"/>
              <a:ea typeface="Roboto Light"/>
              <a:cs typeface="Roboto Light"/>
              <a:sym typeface="Roboto Light"/>
            </a:endParaRPr>
          </a:p>
        </p:txBody>
      </p:sp>
      <p:sp>
        <p:nvSpPr>
          <p:cNvPr id="477" name="Google Shape;47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83" name="Google Shape;483;p70"/>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vi" sz="1700">
                <a:solidFill>
                  <a:schemeClr val="dk1"/>
                </a:solidFill>
                <a:highlight>
                  <a:srgbClr val="FFFFFF"/>
                </a:highlight>
              </a:rPr>
              <a:t>  5. Some Common Pitfall</a:t>
            </a:r>
            <a:endParaRPr b="1" sz="1700">
              <a:solidFill>
                <a:schemeClr val="dk1"/>
              </a:solidFill>
              <a:highlight>
                <a:srgbClr val="FFFFFF"/>
              </a:highlight>
            </a:endParaRPr>
          </a:p>
          <a:p>
            <a:pPr indent="0" lvl="0" marL="0" rtl="0" algn="l">
              <a:lnSpc>
                <a:spcPct val="115000"/>
              </a:lnSpc>
              <a:spcBef>
                <a:spcPts val="1200"/>
              </a:spcBef>
              <a:spcAft>
                <a:spcPts val="0"/>
              </a:spcAft>
              <a:buNone/>
            </a:pPr>
            <a:r>
              <a:rPr b="1" lang="vi" sz="1700">
                <a:solidFill>
                  <a:schemeClr val="dk1"/>
                </a:solidFill>
                <a:highlight>
                  <a:srgbClr val="FFFFFF"/>
                </a:highlight>
              </a:rPr>
              <a:t>     SQL Injection</a:t>
            </a:r>
            <a:endParaRPr b="1" sz="1700">
              <a:solidFill>
                <a:schemeClr val="dk1"/>
              </a:solidFill>
              <a:highlight>
                <a:srgbClr val="FFFFFF"/>
              </a:highlight>
            </a:endParaRPr>
          </a:p>
          <a:p>
            <a:pPr indent="-323850" lvl="0" marL="457200" rtl="0" algn="l">
              <a:lnSpc>
                <a:spcPct val="17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If we take the data from the customer to feed into the query without being careful, then our application can be attacked by hackers.</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1200"/>
              </a:spcAft>
              <a:buNone/>
            </a:pPr>
            <a:r>
              <a:t/>
            </a:r>
            <a:endParaRPr>
              <a:solidFill>
                <a:schemeClr val="dk1"/>
              </a:solidFill>
              <a:highlight>
                <a:srgbClr val="FFFFFF"/>
              </a:highlight>
              <a:latin typeface="Roboto Light"/>
              <a:ea typeface="Roboto Light"/>
              <a:cs typeface="Roboto Light"/>
              <a:sym typeface="Roboto Light"/>
            </a:endParaRPr>
          </a:p>
        </p:txBody>
      </p:sp>
      <p:sp>
        <p:nvSpPr>
          <p:cNvPr id="484" name="Google Shape;48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85" name="Google Shape;485;p70"/>
          <p:cNvPicPr preferRelativeResize="0"/>
          <p:nvPr/>
        </p:nvPicPr>
        <p:blipFill>
          <a:blip r:embed="rId3">
            <a:alphaModFix/>
          </a:blip>
          <a:stretch>
            <a:fillRect/>
          </a:stretch>
        </p:blipFill>
        <p:spPr>
          <a:xfrm>
            <a:off x="2730375" y="2571750"/>
            <a:ext cx="4708775" cy="2407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491" name="Google Shape;491;p71"/>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vi" sz="1700">
                <a:solidFill>
                  <a:schemeClr val="dk1"/>
                </a:solidFill>
                <a:highlight>
                  <a:srgbClr val="FFFFFF"/>
                </a:highlight>
                <a:latin typeface="Roboto Light"/>
                <a:ea typeface="Roboto Light"/>
                <a:cs typeface="Roboto Light"/>
                <a:sym typeface="Roboto Light"/>
              </a:rPr>
              <a:t>  5. Some Common Pitfall</a:t>
            </a:r>
            <a:endParaRPr sz="1700">
              <a:solidFill>
                <a:schemeClr val="dk1"/>
              </a:solidFill>
              <a:highlight>
                <a:srgbClr val="FFFFFF"/>
              </a:highlight>
              <a:latin typeface="Roboto Light"/>
              <a:ea typeface="Roboto Light"/>
              <a:cs typeface="Roboto Light"/>
              <a:sym typeface="Roboto Light"/>
            </a:endParaRPr>
          </a:p>
          <a:p>
            <a:pPr indent="0" lvl="0" marL="0" rtl="0" algn="l">
              <a:lnSpc>
                <a:spcPct val="115000"/>
              </a:lnSpc>
              <a:spcBef>
                <a:spcPts val="1200"/>
              </a:spcBef>
              <a:spcAft>
                <a:spcPts val="0"/>
              </a:spcAft>
              <a:buNone/>
            </a:pPr>
            <a:r>
              <a:rPr b="1" lang="vi" sz="1700">
                <a:solidFill>
                  <a:schemeClr val="dk1"/>
                </a:solidFill>
                <a:highlight>
                  <a:srgbClr val="FFFFFF"/>
                </a:highlight>
              </a:rPr>
              <a:t>     SQL Injection</a:t>
            </a:r>
            <a:endParaRPr b="1" sz="1700">
              <a:solidFill>
                <a:schemeClr val="dk1"/>
              </a:solidFill>
              <a:highlight>
                <a:srgbClr val="FFFFFF"/>
              </a:highlight>
            </a:endParaRPr>
          </a:p>
          <a:p>
            <a:pPr indent="0" lvl="0" marL="0" rtl="0" algn="l">
              <a:lnSpc>
                <a:spcPct val="170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1200"/>
              </a:spcAft>
              <a:buNone/>
            </a:pPr>
            <a:r>
              <a:t/>
            </a:r>
            <a:endParaRPr>
              <a:solidFill>
                <a:schemeClr val="dk1"/>
              </a:solidFill>
              <a:highlight>
                <a:srgbClr val="FFFFFF"/>
              </a:highlight>
              <a:latin typeface="Roboto Light"/>
              <a:ea typeface="Roboto Light"/>
              <a:cs typeface="Roboto Light"/>
              <a:sym typeface="Roboto Light"/>
            </a:endParaRPr>
          </a:p>
        </p:txBody>
      </p:sp>
      <p:sp>
        <p:nvSpPr>
          <p:cNvPr id="492" name="Google Shape;49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93" name="Google Shape;493;p71"/>
          <p:cNvPicPr preferRelativeResize="0"/>
          <p:nvPr/>
        </p:nvPicPr>
        <p:blipFill>
          <a:blip r:embed="rId3">
            <a:alphaModFix/>
          </a:blip>
          <a:stretch>
            <a:fillRect/>
          </a:stretch>
        </p:blipFill>
        <p:spPr>
          <a:xfrm>
            <a:off x="1398088" y="2285400"/>
            <a:ext cx="6729225" cy="572700"/>
          </a:xfrm>
          <a:prstGeom prst="rect">
            <a:avLst/>
          </a:prstGeom>
          <a:noFill/>
          <a:ln>
            <a:noFill/>
          </a:ln>
        </p:spPr>
      </p:pic>
      <p:pic>
        <p:nvPicPr>
          <p:cNvPr id="494" name="Google Shape;494;p71"/>
          <p:cNvPicPr preferRelativeResize="0"/>
          <p:nvPr/>
        </p:nvPicPr>
        <p:blipFill>
          <a:blip r:embed="rId4">
            <a:alphaModFix/>
          </a:blip>
          <a:stretch>
            <a:fillRect/>
          </a:stretch>
        </p:blipFill>
        <p:spPr>
          <a:xfrm>
            <a:off x="1411331" y="3381050"/>
            <a:ext cx="6702750" cy="733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500" name="Google Shape;500;p72"/>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vi" sz="1700">
                <a:solidFill>
                  <a:schemeClr val="dk1"/>
                </a:solidFill>
                <a:highlight>
                  <a:srgbClr val="FFFFFF"/>
                </a:highlight>
                <a:latin typeface="Roboto Light"/>
                <a:ea typeface="Roboto Light"/>
                <a:cs typeface="Roboto Light"/>
                <a:sym typeface="Roboto Light"/>
              </a:rPr>
              <a:t>  5. Some Common Pitfall</a:t>
            </a:r>
            <a:endParaRPr sz="1700">
              <a:solidFill>
                <a:schemeClr val="dk1"/>
              </a:solidFill>
              <a:highlight>
                <a:srgbClr val="FFFFFF"/>
              </a:highlight>
              <a:latin typeface="Roboto Light"/>
              <a:ea typeface="Roboto Light"/>
              <a:cs typeface="Roboto Light"/>
              <a:sym typeface="Roboto Light"/>
            </a:endParaRPr>
          </a:p>
          <a:p>
            <a:pPr indent="0" lvl="0" marL="0" rtl="0" algn="l">
              <a:lnSpc>
                <a:spcPct val="115000"/>
              </a:lnSpc>
              <a:spcBef>
                <a:spcPts val="1200"/>
              </a:spcBef>
              <a:spcAft>
                <a:spcPts val="0"/>
              </a:spcAft>
              <a:buNone/>
            </a:pPr>
            <a:r>
              <a:rPr b="1" lang="vi" sz="1700">
                <a:solidFill>
                  <a:schemeClr val="dk1"/>
                </a:solidFill>
                <a:highlight>
                  <a:srgbClr val="FFFFFF"/>
                </a:highlight>
              </a:rPr>
              <a:t>     SQL Injection: Prevent Techniques</a:t>
            </a:r>
            <a:endParaRPr b="1" sz="1700">
              <a:solidFill>
                <a:schemeClr val="dk1"/>
              </a:solidFill>
              <a:highlight>
                <a:srgbClr val="FFFFFF"/>
              </a:highlight>
            </a:endParaRPr>
          </a:p>
          <a:p>
            <a:pPr indent="-323850" lvl="0" marL="457200" rtl="0" algn="l">
              <a:lnSpc>
                <a:spcPct val="115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Parameterized queries: </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1200"/>
              </a:spcAft>
              <a:buNone/>
            </a:pPr>
            <a:r>
              <a:t/>
            </a:r>
            <a:endParaRPr>
              <a:solidFill>
                <a:schemeClr val="dk1"/>
              </a:solidFill>
              <a:highlight>
                <a:srgbClr val="FFFFFF"/>
              </a:highlight>
              <a:latin typeface="Roboto Light"/>
              <a:ea typeface="Roboto Light"/>
              <a:cs typeface="Roboto Light"/>
              <a:sym typeface="Roboto Light"/>
            </a:endParaRPr>
          </a:p>
        </p:txBody>
      </p:sp>
      <p:sp>
        <p:nvSpPr>
          <p:cNvPr id="501" name="Google Shape;50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502" name="Google Shape;502;p72"/>
          <p:cNvPicPr preferRelativeResize="0"/>
          <p:nvPr/>
        </p:nvPicPr>
        <p:blipFill>
          <a:blip r:embed="rId3">
            <a:alphaModFix/>
          </a:blip>
          <a:stretch>
            <a:fillRect/>
          </a:stretch>
        </p:blipFill>
        <p:spPr>
          <a:xfrm>
            <a:off x="4572000" y="1628250"/>
            <a:ext cx="4157950" cy="1821575"/>
          </a:xfrm>
          <a:prstGeom prst="rect">
            <a:avLst/>
          </a:prstGeom>
          <a:noFill/>
          <a:ln>
            <a:noFill/>
          </a:ln>
        </p:spPr>
      </p:pic>
      <p:pic>
        <p:nvPicPr>
          <p:cNvPr id="503" name="Google Shape;503;p72"/>
          <p:cNvPicPr preferRelativeResize="0"/>
          <p:nvPr/>
        </p:nvPicPr>
        <p:blipFill>
          <a:blip r:embed="rId4">
            <a:alphaModFix/>
          </a:blip>
          <a:stretch>
            <a:fillRect/>
          </a:stretch>
        </p:blipFill>
        <p:spPr>
          <a:xfrm>
            <a:off x="3767413" y="3831650"/>
            <a:ext cx="4962525"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II. ORM</a:t>
            </a:r>
            <a:endParaRPr>
              <a:solidFill>
                <a:srgbClr val="595959"/>
              </a:solidFill>
              <a:latin typeface="Roboto"/>
              <a:ea typeface="Roboto"/>
              <a:cs typeface="Roboto"/>
              <a:sym typeface="Roboto"/>
            </a:endParaRPr>
          </a:p>
        </p:txBody>
      </p:sp>
      <p:sp>
        <p:nvSpPr>
          <p:cNvPr id="113" name="Google Shape;113;p19"/>
          <p:cNvSpPr txBox="1"/>
          <p:nvPr>
            <p:ph idx="1" type="body"/>
          </p:nvPr>
        </p:nvSpPr>
        <p:spPr>
          <a:xfrm>
            <a:off x="311700" y="1152475"/>
            <a:ext cx="41409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595959"/>
              </a:buClr>
              <a:buSzPts val="1500"/>
              <a:buFont typeface="Roboto Light"/>
              <a:buChar char="-"/>
            </a:pPr>
            <a:r>
              <a:rPr lang="vi">
                <a:solidFill>
                  <a:srgbClr val="595959"/>
                </a:solidFill>
                <a:latin typeface="Roboto Light"/>
                <a:ea typeface="Roboto Light"/>
                <a:cs typeface="Roboto Light"/>
                <a:sym typeface="Roboto Light"/>
              </a:rPr>
              <a:t>Object Relational Mapping</a:t>
            </a:r>
            <a:endParaRPr>
              <a:solidFill>
                <a:srgbClr val="595959"/>
              </a:solidFill>
              <a:latin typeface="Roboto Light"/>
              <a:ea typeface="Roboto Light"/>
              <a:cs typeface="Roboto Light"/>
              <a:sym typeface="Roboto Light"/>
            </a:endParaRPr>
          </a:p>
          <a:p>
            <a:pPr indent="-323850" lvl="0" marL="457200" rtl="0" algn="l">
              <a:lnSpc>
                <a:spcPct val="150000"/>
              </a:lnSpc>
              <a:spcBef>
                <a:spcPts val="0"/>
              </a:spcBef>
              <a:spcAft>
                <a:spcPts val="0"/>
              </a:spcAft>
              <a:buClr>
                <a:srgbClr val="595959"/>
              </a:buClr>
              <a:buSzPts val="1500"/>
              <a:buFont typeface="Roboto Light"/>
              <a:buChar char="-"/>
            </a:pPr>
            <a:r>
              <a:rPr lang="vi">
                <a:solidFill>
                  <a:srgbClr val="595959"/>
                </a:solidFill>
                <a:latin typeface="Roboto Light"/>
                <a:ea typeface="Roboto Light"/>
                <a:cs typeface="Roboto Light"/>
                <a:sym typeface="Roboto Light"/>
              </a:rPr>
              <a:t>Programming technique to map application domain model objects to the relational database tables and vice versa</a:t>
            </a:r>
            <a:endParaRPr>
              <a:solidFill>
                <a:srgbClr val="595959"/>
              </a:solidFill>
              <a:latin typeface="Roboto Light"/>
              <a:ea typeface="Roboto Light"/>
              <a:cs typeface="Roboto Light"/>
              <a:sym typeface="Roboto Light"/>
            </a:endParaRPr>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15" name="Google Shape;115;p19"/>
          <p:cNvPicPr preferRelativeResize="0"/>
          <p:nvPr/>
        </p:nvPicPr>
        <p:blipFill>
          <a:blip r:embed="rId3">
            <a:alphaModFix/>
          </a:blip>
          <a:stretch>
            <a:fillRect/>
          </a:stretch>
        </p:blipFill>
        <p:spPr>
          <a:xfrm>
            <a:off x="5212850" y="1017725"/>
            <a:ext cx="3457958" cy="37880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509" name="Google Shape;509;p73"/>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vi" sz="1700">
                <a:solidFill>
                  <a:schemeClr val="dk1"/>
                </a:solidFill>
                <a:highlight>
                  <a:srgbClr val="FFFFFF"/>
                </a:highlight>
                <a:latin typeface="Roboto Light"/>
                <a:ea typeface="Roboto Light"/>
                <a:cs typeface="Roboto Light"/>
                <a:sym typeface="Roboto Light"/>
              </a:rPr>
              <a:t>  5. Some Common Pitfall</a:t>
            </a:r>
            <a:endParaRPr sz="1700">
              <a:solidFill>
                <a:schemeClr val="dk1"/>
              </a:solidFill>
              <a:highlight>
                <a:srgbClr val="FFFFFF"/>
              </a:highlight>
              <a:latin typeface="Roboto Light"/>
              <a:ea typeface="Roboto Light"/>
              <a:cs typeface="Roboto Light"/>
              <a:sym typeface="Roboto Light"/>
            </a:endParaRPr>
          </a:p>
          <a:p>
            <a:pPr indent="0" lvl="0" marL="0" rtl="0" algn="l">
              <a:lnSpc>
                <a:spcPct val="115000"/>
              </a:lnSpc>
              <a:spcBef>
                <a:spcPts val="1200"/>
              </a:spcBef>
              <a:spcAft>
                <a:spcPts val="0"/>
              </a:spcAft>
              <a:buNone/>
            </a:pPr>
            <a:r>
              <a:rPr b="1" lang="vi" sz="1700">
                <a:solidFill>
                  <a:schemeClr val="dk1"/>
                </a:solidFill>
                <a:highlight>
                  <a:srgbClr val="FFFFFF"/>
                </a:highlight>
              </a:rPr>
              <a:t>     SQL Injection: Prevent Techniques</a:t>
            </a:r>
            <a:endParaRPr b="1" sz="1700">
              <a:solidFill>
                <a:schemeClr val="dk1"/>
              </a:solidFill>
              <a:highlight>
                <a:srgbClr val="FFFFFF"/>
              </a:highlight>
            </a:endParaRPr>
          </a:p>
          <a:p>
            <a:pPr indent="-323850" lvl="0" marL="457200" rtl="0" algn="l">
              <a:lnSpc>
                <a:spcPct val="115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JPA Criteria API</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0"/>
              </a:spcAft>
              <a:buNone/>
            </a:pPr>
            <a:r>
              <a:t/>
            </a:r>
            <a:endParaRPr>
              <a:solidFill>
                <a:schemeClr val="dk1"/>
              </a:solidFill>
              <a:highlight>
                <a:srgbClr val="FFFFFF"/>
              </a:highlight>
              <a:latin typeface="Roboto Light"/>
              <a:ea typeface="Roboto Light"/>
              <a:cs typeface="Roboto Light"/>
              <a:sym typeface="Roboto Light"/>
            </a:endParaRPr>
          </a:p>
          <a:p>
            <a:pPr indent="0" lvl="0" marL="0" rtl="0" algn="l">
              <a:lnSpc>
                <a:spcPct val="170000"/>
              </a:lnSpc>
              <a:spcBef>
                <a:spcPts val="1200"/>
              </a:spcBef>
              <a:spcAft>
                <a:spcPts val="1200"/>
              </a:spcAft>
              <a:buNone/>
            </a:pPr>
            <a:r>
              <a:t/>
            </a:r>
            <a:endParaRPr>
              <a:solidFill>
                <a:schemeClr val="dk1"/>
              </a:solidFill>
              <a:highlight>
                <a:srgbClr val="FFFFFF"/>
              </a:highlight>
              <a:latin typeface="Roboto Light"/>
              <a:ea typeface="Roboto Light"/>
              <a:cs typeface="Roboto Light"/>
              <a:sym typeface="Roboto Light"/>
            </a:endParaRPr>
          </a:p>
        </p:txBody>
      </p:sp>
      <p:sp>
        <p:nvSpPr>
          <p:cNvPr id="510" name="Google Shape;51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511" name="Google Shape;511;p73"/>
          <p:cNvPicPr preferRelativeResize="0"/>
          <p:nvPr/>
        </p:nvPicPr>
        <p:blipFill>
          <a:blip r:embed="rId3">
            <a:alphaModFix/>
          </a:blip>
          <a:stretch>
            <a:fillRect/>
          </a:stretch>
        </p:blipFill>
        <p:spPr>
          <a:xfrm>
            <a:off x="1525650" y="2860963"/>
            <a:ext cx="6305550" cy="1514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V.	 Spring Data JPA</a:t>
            </a:r>
            <a:endParaRPr>
              <a:solidFill>
                <a:srgbClr val="595959"/>
              </a:solidFill>
              <a:latin typeface="Roboto"/>
              <a:ea typeface="Roboto"/>
              <a:cs typeface="Roboto"/>
              <a:sym typeface="Roboto"/>
            </a:endParaRPr>
          </a:p>
        </p:txBody>
      </p:sp>
      <p:sp>
        <p:nvSpPr>
          <p:cNvPr id="517" name="Google Shape;517;p74"/>
          <p:cNvSpPr txBox="1"/>
          <p:nvPr>
            <p:ph idx="1" type="body"/>
          </p:nvPr>
        </p:nvSpPr>
        <p:spPr>
          <a:xfrm>
            <a:off x="161500" y="952075"/>
            <a:ext cx="8859600" cy="4104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vi" sz="1700">
                <a:solidFill>
                  <a:schemeClr val="dk1"/>
                </a:solidFill>
                <a:highlight>
                  <a:srgbClr val="FFFFFF"/>
                </a:highlight>
                <a:latin typeface="Roboto Light"/>
                <a:ea typeface="Roboto Light"/>
                <a:cs typeface="Roboto Light"/>
                <a:sym typeface="Roboto Light"/>
              </a:rPr>
              <a:t>  5. Some Common Pitfall</a:t>
            </a:r>
            <a:endParaRPr sz="1700">
              <a:solidFill>
                <a:schemeClr val="dk1"/>
              </a:solidFill>
              <a:highlight>
                <a:srgbClr val="FFFFFF"/>
              </a:highlight>
              <a:latin typeface="Roboto Light"/>
              <a:ea typeface="Roboto Light"/>
              <a:cs typeface="Roboto Light"/>
              <a:sym typeface="Roboto Light"/>
            </a:endParaRPr>
          </a:p>
          <a:p>
            <a:pPr indent="0" lvl="0" marL="0" rtl="0" algn="l">
              <a:lnSpc>
                <a:spcPct val="115000"/>
              </a:lnSpc>
              <a:spcBef>
                <a:spcPts val="1200"/>
              </a:spcBef>
              <a:spcAft>
                <a:spcPts val="0"/>
              </a:spcAft>
              <a:buNone/>
            </a:pPr>
            <a:r>
              <a:rPr b="1" lang="vi" sz="1700">
                <a:solidFill>
                  <a:schemeClr val="dk1"/>
                </a:solidFill>
                <a:highlight>
                  <a:srgbClr val="FFFFFF"/>
                </a:highlight>
              </a:rPr>
              <a:t>     SQL Injection: Prevent Techniques</a:t>
            </a:r>
            <a:endParaRPr b="1" sz="1700">
              <a:solidFill>
                <a:schemeClr val="dk1"/>
              </a:solidFill>
              <a:highlight>
                <a:srgbClr val="FFFFFF"/>
              </a:highlight>
            </a:endParaRPr>
          </a:p>
          <a:p>
            <a:pPr indent="-323850" lvl="0" marL="457200" rtl="0" algn="l">
              <a:lnSpc>
                <a:spcPct val="150000"/>
              </a:lnSpc>
              <a:spcBef>
                <a:spcPts val="120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User Data Sanitation: </a:t>
            </a:r>
            <a:r>
              <a:rPr lang="vi">
                <a:solidFill>
                  <a:schemeClr val="dk1"/>
                </a:solidFill>
                <a:latin typeface="Roboto Light"/>
                <a:ea typeface="Roboto Light"/>
                <a:cs typeface="Roboto Light"/>
                <a:sym typeface="Roboto Light"/>
              </a:rPr>
              <a:t>Data Sanitation is a technique of applying a filter to user supplied-data so it can be safely used by other parts of our application. </a:t>
            </a:r>
            <a:endParaRPr>
              <a:solidFill>
                <a:schemeClr val="dk1"/>
              </a:solidFill>
              <a:latin typeface="Roboto Light"/>
              <a:ea typeface="Roboto Light"/>
              <a:cs typeface="Roboto Light"/>
              <a:sym typeface="Roboto Light"/>
            </a:endParaRPr>
          </a:p>
          <a:p>
            <a:pPr indent="-323850" lvl="0" marL="457200" rtl="0" algn="l">
              <a:lnSpc>
                <a:spcPct val="15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A filter's implementation may vary a lot, but we can generally classify them in two types: whitelists and blacklists.</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5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Blacklists, which consist of filters that try to identify an invalid pattern.</a:t>
            </a:r>
            <a:endParaRPr>
              <a:solidFill>
                <a:schemeClr val="dk1"/>
              </a:solidFill>
              <a:highlight>
                <a:srgbClr val="FFFFFF"/>
              </a:highlight>
              <a:latin typeface="Roboto Light"/>
              <a:ea typeface="Roboto Light"/>
              <a:cs typeface="Roboto Light"/>
              <a:sym typeface="Roboto Light"/>
            </a:endParaRPr>
          </a:p>
          <a:p>
            <a:pPr indent="-323850" lvl="0" marL="457200" rtl="0" algn="l">
              <a:lnSpc>
                <a:spcPct val="150000"/>
              </a:lnSpc>
              <a:spcBef>
                <a:spcPts val="0"/>
              </a:spcBef>
              <a:spcAft>
                <a:spcPts val="0"/>
              </a:spcAft>
              <a:buClr>
                <a:schemeClr val="dk1"/>
              </a:buClr>
              <a:buSzPts val="1500"/>
              <a:buFont typeface="Roboto Light"/>
              <a:buChar char="+"/>
            </a:pPr>
            <a:r>
              <a:rPr lang="vi">
                <a:solidFill>
                  <a:schemeClr val="dk1"/>
                </a:solidFill>
                <a:highlight>
                  <a:srgbClr val="FFFFFF"/>
                </a:highlight>
                <a:latin typeface="Roboto Light"/>
                <a:ea typeface="Roboto Light"/>
                <a:cs typeface="Roboto Light"/>
                <a:sym typeface="Roboto Light"/>
              </a:rPr>
              <a:t>Whitelists, on the other hand, work particularly well when we can define exactly what is a valid input</a:t>
            </a:r>
            <a:endParaRPr>
              <a:solidFill>
                <a:schemeClr val="dk1"/>
              </a:solidFill>
              <a:highlight>
                <a:srgbClr val="FFFFFF"/>
              </a:highlight>
              <a:latin typeface="Roboto Light"/>
              <a:ea typeface="Roboto Light"/>
              <a:cs typeface="Roboto Light"/>
              <a:sym typeface="Roboto Light"/>
            </a:endParaRPr>
          </a:p>
        </p:txBody>
      </p:sp>
      <p:sp>
        <p:nvSpPr>
          <p:cNvPr id="518" name="Google Shape;51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a:blip r:embed="rId3">
            <a:alphaModFix/>
          </a:blip>
          <a:stretch>
            <a:fillRect/>
          </a:stretch>
        </p:blipFill>
        <p:spPr>
          <a:xfrm>
            <a:off x="1746525" y="627763"/>
            <a:ext cx="5650949" cy="3887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III. JPA</a:t>
            </a:r>
            <a:endParaRPr>
              <a:solidFill>
                <a:srgbClr val="595959"/>
              </a:solidFill>
              <a:latin typeface="Roboto"/>
              <a:ea typeface="Roboto"/>
              <a:cs typeface="Roboto"/>
              <a:sym typeface="Roboto"/>
            </a:endParaRPr>
          </a:p>
        </p:txBody>
      </p:sp>
      <p:sp>
        <p:nvSpPr>
          <p:cNvPr id="121" name="Google Shape;12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Java Persistence API (JPA) is the Java standard for mapping Java objects to a relational database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Char char="-"/>
            </a:pPr>
            <a:r>
              <a:rPr lang="vi">
                <a:latin typeface="Roboto Light"/>
                <a:ea typeface="Roboto Light"/>
                <a:cs typeface="Roboto Light"/>
                <a:sym typeface="Roboto Light"/>
              </a:rPr>
              <a:t>Third parties developed many Java ORM </a:t>
            </a:r>
            <a:r>
              <a:rPr lang="vi">
                <a:latin typeface="Roboto Light"/>
                <a:ea typeface="Roboto Light"/>
                <a:cs typeface="Roboto Light"/>
                <a:sym typeface="Roboto Light"/>
              </a:rPr>
              <a:t>libraries/frameworks</a:t>
            </a:r>
            <a:r>
              <a:rPr lang="vi">
                <a:latin typeface="Roboto Light"/>
                <a:ea typeface="Roboto Light"/>
                <a:cs typeface="Roboto Light"/>
                <a:sym typeface="Roboto Light"/>
              </a:rPr>
              <a:t> (</a:t>
            </a:r>
            <a:r>
              <a:rPr b="1" lang="vi"/>
              <a:t>Hibernate</a:t>
            </a:r>
            <a:r>
              <a:rPr lang="vi">
                <a:latin typeface="Roboto Light"/>
                <a:ea typeface="Roboto Light"/>
                <a:cs typeface="Roboto Light"/>
                <a:sym typeface="Roboto Light"/>
              </a:rPr>
              <a:t>, TopLink, JDO) → Applications using ORM technology become tightly coupled with a specific vendor → Need a standard persistence API</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JCP gathered the best of all these tools and released JPA 1.0 (2006), JPA 2.0 (2009), JPA 2.1 (2013), JPA 2.2 (2017), Jakarta Persistence 3.0 (2020)</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lang="vi">
                <a:latin typeface="Roboto Light"/>
                <a:ea typeface="Roboto Light"/>
                <a:cs typeface="Roboto Light"/>
                <a:sym typeface="Roboto Light"/>
              </a:rPr>
              <a:t>JPA is only the specification</a:t>
            </a:r>
            <a:r>
              <a:rPr lang="vi">
                <a:latin typeface="Roboto Light"/>
                <a:ea typeface="Roboto Light"/>
                <a:cs typeface="Roboto Light"/>
                <a:sym typeface="Roboto Light"/>
              </a:rPr>
              <a:t> and not the implementation</a:t>
            </a:r>
            <a:endParaRPr>
              <a:latin typeface="Roboto Light"/>
              <a:ea typeface="Roboto Light"/>
              <a:cs typeface="Roboto Light"/>
              <a:sym typeface="Roboto Light"/>
            </a:endParaRPr>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III. JPA: Architecture</a:t>
            </a:r>
            <a:endParaRPr>
              <a:solidFill>
                <a:srgbClr val="595959"/>
              </a:solidFill>
            </a:endParaRPr>
          </a:p>
          <a:p>
            <a:pPr indent="0" lvl="0" marL="0" rtl="0" algn="l">
              <a:spcBef>
                <a:spcPts val="0"/>
              </a:spcBef>
              <a:spcAft>
                <a:spcPts val="0"/>
              </a:spcAft>
              <a:buNone/>
            </a:pPr>
            <a:r>
              <a:t/>
            </a:r>
            <a:endParaRPr>
              <a:solidFill>
                <a:srgbClr val="595959"/>
              </a:solidFill>
            </a:endParaRPr>
          </a:p>
        </p:txBody>
      </p:sp>
      <p:sp>
        <p:nvSpPr>
          <p:cNvPr id="128" name="Google Shape;128;p21"/>
          <p:cNvSpPr txBox="1"/>
          <p:nvPr>
            <p:ph idx="1" type="body"/>
          </p:nvPr>
        </p:nvSpPr>
        <p:spPr>
          <a:xfrm>
            <a:off x="311700" y="1152475"/>
            <a:ext cx="5627400" cy="3776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Roboto Light"/>
              <a:buChar char="-"/>
            </a:pPr>
            <a:r>
              <a:rPr b="1" lang="vi"/>
              <a:t>Entity</a:t>
            </a:r>
            <a:r>
              <a:rPr lang="vi">
                <a:latin typeface="Roboto Light"/>
                <a:ea typeface="Roboto Light"/>
                <a:cs typeface="Roboto Light"/>
                <a:sym typeface="Roboto Light"/>
              </a:rPr>
              <a:t>: persistent objects representing datastore records</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b="1" lang="vi"/>
              <a:t>Persistence</a:t>
            </a:r>
            <a:r>
              <a:rPr lang="vi">
                <a:latin typeface="Roboto Light"/>
                <a:ea typeface="Roboto Light"/>
                <a:cs typeface="Roboto Light"/>
                <a:sym typeface="Roboto Light"/>
              </a:rPr>
              <a:t>: contain static helper methods to obtain Entity Manager Factory instance</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b="1" lang="vi"/>
              <a:t>Entity Manager Factory</a:t>
            </a:r>
            <a:r>
              <a:rPr lang="vi">
                <a:latin typeface="Roboto Light"/>
                <a:ea typeface="Roboto Light"/>
                <a:cs typeface="Roboto Light"/>
                <a:sym typeface="Roboto Light"/>
              </a:rPr>
              <a:t>: Factory class for Entity Manager</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b="1" lang="vi"/>
              <a:t>Entity Manager</a:t>
            </a:r>
            <a:r>
              <a:rPr lang="vi">
                <a:latin typeface="Roboto Light"/>
                <a:ea typeface="Roboto Light"/>
                <a:cs typeface="Roboto Light"/>
                <a:sym typeface="Roboto Light"/>
              </a:rPr>
              <a:t>: manage set of entities, APIs to manipulate entities, factory class for Query</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b="1" lang="vi"/>
              <a:t>Entity Transaction</a:t>
            </a:r>
            <a:r>
              <a:rPr lang="vi">
                <a:latin typeface="Roboto Light"/>
                <a:ea typeface="Roboto Light"/>
                <a:cs typeface="Roboto Light"/>
                <a:sym typeface="Roboto Light"/>
              </a:rPr>
              <a:t>: group operations on persistent data into units of work</a:t>
            </a:r>
            <a:endParaRPr>
              <a:latin typeface="Roboto Light"/>
              <a:ea typeface="Roboto Light"/>
              <a:cs typeface="Roboto Light"/>
              <a:sym typeface="Roboto Light"/>
            </a:endParaRPr>
          </a:p>
          <a:p>
            <a:pPr indent="-323850" lvl="0" marL="457200" rtl="0" algn="l">
              <a:lnSpc>
                <a:spcPct val="150000"/>
              </a:lnSpc>
              <a:spcBef>
                <a:spcPts val="0"/>
              </a:spcBef>
              <a:spcAft>
                <a:spcPts val="0"/>
              </a:spcAft>
              <a:buSzPts val="1500"/>
              <a:buFont typeface="Roboto Light"/>
              <a:buChar char="-"/>
            </a:pPr>
            <a:r>
              <a:rPr b="1" lang="vi"/>
              <a:t>Query</a:t>
            </a:r>
            <a:r>
              <a:rPr lang="vi">
                <a:latin typeface="Roboto Light"/>
                <a:ea typeface="Roboto Light"/>
                <a:cs typeface="Roboto Light"/>
                <a:sym typeface="Roboto Light"/>
              </a:rPr>
              <a:t>: implemented by each JPA vendor </a:t>
            </a:r>
            <a:endParaRPr>
              <a:latin typeface="Roboto Light"/>
              <a:ea typeface="Roboto Light"/>
              <a:cs typeface="Roboto Light"/>
              <a:sym typeface="Roboto Light"/>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30" name="Google Shape;130;p21"/>
          <p:cNvPicPr preferRelativeResize="0"/>
          <p:nvPr/>
        </p:nvPicPr>
        <p:blipFill>
          <a:blip r:embed="rId3">
            <a:alphaModFix/>
          </a:blip>
          <a:stretch>
            <a:fillRect/>
          </a:stretch>
        </p:blipFill>
        <p:spPr>
          <a:xfrm>
            <a:off x="5939075" y="1865625"/>
            <a:ext cx="3089674" cy="1481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595959"/>
                </a:solidFill>
              </a:rPr>
              <a:t>III. JPA: Architecture Relationship</a:t>
            </a:r>
            <a:endParaRPr>
              <a:solidFill>
                <a:srgbClr val="595959"/>
              </a:solidFill>
            </a:endParaRPr>
          </a:p>
          <a:p>
            <a:pPr indent="0" lvl="0" marL="0" rtl="0" algn="l">
              <a:spcBef>
                <a:spcPts val="0"/>
              </a:spcBef>
              <a:spcAft>
                <a:spcPts val="0"/>
              </a:spcAft>
              <a:buNone/>
            </a:pPr>
            <a:r>
              <a:t/>
            </a:r>
            <a:endParaRPr>
              <a:solidFill>
                <a:srgbClr val="595959"/>
              </a:solidFill>
            </a:endParaRPr>
          </a:p>
        </p:txBody>
      </p:sp>
      <p:sp>
        <p:nvSpPr>
          <p:cNvPr id="136" name="Google Shape;136;p22"/>
          <p:cNvSpPr txBox="1"/>
          <p:nvPr>
            <p:ph idx="1" type="body"/>
          </p:nvPr>
        </p:nvSpPr>
        <p:spPr>
          <a:xfrm>
            <a:off x="311700" y="1152475"/>
            <a:ext cx="4462500" cy="3776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latin typeface="Roboto Light"/>
              <a:ea typeface="Roboto Light"/>
              <a:cs typeface="Roboto Light"/>
              <a:sym typeface="Roboto Light"/>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138" name="Google Shape;138;p22"/>
          <p:cNvPicPr preferRelativeResize="0"/>
          <p:nvPr/>
        </p:nvPicPr>
        <p:blipFill>
          <a:blip r:embed="rId3">
            <a:alphaModFix/>
          </a:blip>
          <a:stretch>
            <a:fillRect/>
          </a:stretch>
        </p:blipFill>
        <p:spPr>
          <a:xfrm>
            <a:off x="2673075" y="1370175"/>
            <a:ext cx="3797839" cy="33406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